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421" r:id="rId3"/>
    <p:sldId id="422" r:id="rId4"/>
    <p:sldId id="423" r:id="rId5"/>
    <p:sldId id="424" r:id="rId6"/>
    <p:sldId id="425" r:id="rId7"/>
    <p:sldId id="426" r:id="rId8"/>
    <p:sldId id="427" r:id="rId9"/>
    <p:sldId id="428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9" r:id="rId20"/>
    <p:sldId id="438" r:id="rId21"/>
    <p:sldId id="440" r:id="rId22"/>
    <p:sldId id="441" r:id="rId23"/>
    <p:sldId id="442" r:id="rId24"/>
    <p:sldId id="443" r:id="rId25"/>
    <p:sldId id="459" r:id="rId26"/>
    <p:sldId id="460" r:id="rId27"/>
    <p:sldId id="314" r:id="rId28"/>
    <p:sldId id="319" r:id="rId29"/>
    <p:sldId id="461" r:id="rId30"/>
    <p:sldId id="317" r:id="rId31"/>
    <p:sldId id="318" r:id="rId32"/>
    <p:sldId id="320" r:id="rId33"/>
    <p:sldId id="322" r:id="rId34"/>
    <p:sldId id="446" r:id="rId35"/>
    <p:sldId id="447" r:id="rId36"/>
    <p:sldId id="449" r:id="rId37"/>
    <p:sldId id="448" r:id="rId38"/>
    <p:sldId id="462" r:id="rId39"/>
    <p:sldId id="455" r:id="rId40"/>
    <p:sldId id="456" r:id="rId41"/>
    <p:sldId id="457" r:id="rId42"/>
    <p:sldId id="258" r:id="rId43"/>
    <p:sldId id="273" r:id="rId44"/>
    <p:sldId id="271" r:id="rId45"/>
    <p:sldId id="326" r:id="rId46"/>
    <p:sldId id="277" r:id="rId47"/>
    <p:sldId id="279" r:id="rId48"/>
    <p:sldId id="420" r:id="rId49"/>
    <p:sldId id="451" r:id="rId50"/>
    <p:sldId id="453" r:id="rId51"/>
    <p:sldId id="452" r:id="rId52"/>
    <p:sldId id="418" r:id="rId53"/>
    <p:sldId id="282" r:id="rId54"/>
    <p:sldId id="281" r:id="rId55"/>
    <p:sldId id="280" r:id="rId56"/>
    <p:sldId id="257" r:id="rId57"/>
    <p:sldId id="378" r:id="rId58"/>
    <p:sldId id="283" r:id="rId59"/>
    <p:sldId id="379" r:id="rId60"/>
    <p:sldId id="284" r:id="rId61"/>
    <p:sldId id="264" r:id="rId62"/>
    <p:sldId id="278" r:id="rId63"/>
    <p:sldId id="261" r:id="rId64"/>
    <p:sldId id="260" r:id="rId65"/>
    <p:sldId id="259" r:id="rId66"/>
    <p:sldId id="263" r:id="rId67"/>
    <p:sldId id="262" r:id="rId68"/>
    <p:sldId id="274" r:id="rId69"/>
    <p:sldId id="329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4"/>
    <p:restoredTop sz="94673"/>
  </p:normalViewPr>
  <p:slideViewPr>
    <p:cSldViewPr snapToGrid="0" snapToObjects="1" showGuides="1">
      <p:cViewPr varScale="1">
        <p:scale>
          <a:sx n="69" d="100"/>
          <a:sy n="69" d="100"/>
        </p:scale>
        <p:origin x="200" y="1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svg"/><Relationship Id="rId1" Type="http://schemas.openxmlformats.org/officeDocument/2006/relationships/image" Target="../media/image17.png"/><Relationship Id="rId6" Type="http://schemas.openxmlformats.org/officeDocument/2006/relationships/image" Target="../media/image16.sv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616E78-7354-43D8-8B8E-88EC5C70B97F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3EDE25E-A479-4482-9C35-19E81CC9A6C8}">
      <dgm:prSet/>
      <dgm:spPr/>
      <dgm:t>
        <a:bodyPr/>
        <a:lstStyle/>
        <a:p>
          <a:pPr>
            <a:defRPr b="1"/>
          </a:pPr>
          <a:r>
            <a:rPr lang="en-GB"/>
            <a:t>Main memory (Byte)</a:t>
          </a:r>
          <a:endParaRPr lang="en-US"/>
        </a:p>
      </dgm:t>
    </dgm:pt>
    <dgm:pt modelId="{FDDF499D-4BA7-46E7-86D2-AF2DC01CFD2B}" type="parTrans" cxnId="{2367BBB3-D7DD-4DA3-9E88-D19C37ACA082}">
      <dgm:prSet/>
      <dgm:spPr/>
      <dgm:t>
        <a:bodyPr/>
        <a:lstStyle/>
        <a:p>
          <a:endParaRPr lang="en-US"/>
        </a:p>
      </dgm:t>
    </dgm:pt>
    <dgm:pt modelId="{5E42DA32-E67F-4751-A34F-9FC627FB012C}" type="sibTrans" cxnId="{2367BBB3-D7DD-4DA3-9E88-D19C37ACA082}">
      <dgm:prSet/>
      <dgm:spPr/>
      <dgm:t>
        <a:bodyPr/>
        <a:lstStyle/>
        <a:p>
          <a:endParaRPr lang="en-US"/>
        </a:p>
      </dgm:t>
    </dgm:pt>
    <dgm:pt modelId="{67CD33CF-7DD4-4126-A963-DAA700601515}">
      <dgm:prSet/>
      <dgm:spPr/>
      <dgm:t>
        <a:bodyPr/>
        <a:lstStyle/>
        <a:p>
          <a:r>
            <a:rPr lang="en-GB"/>
            <a:t>Personal computer: 4 GByte</a:t>
          </a:r>
          <a:endParaRPr lang="en-US"/>
        </a:p>
      </dgm:t>
    </dgm:pt>
    <dgm:pt modelId="{CC429449-359D-41CE-A0F6-1D07F0B4C7E5}" type="parTrans" cxnId="{CC488075-ECA0-4C86-8E39-9C1C287919D2}">
      <dgm:prSet/>
      <dgm:spPr/>
      <dgm:t>
        <a:bodyPr/>
        <a:lstStyle/>
        <a:p>
          <a:endParaRPr lang="en-US"/>
        </a:p>
      </dgm:t>
    </dgm:pt>
    <dgm:pt modelId="{4FFFFA6D-6C67-410F-A34F-F3182CAE459A}" type="sibTrans" cxnId="{CC488075-ECA0-4C86-8E39-9C1C287919D2}">
      <dgm:prSet/>
      <dgm:spPr/>
      <dgm:t>
        <a:bodyPr/>
        <a:lstStyle/>
        <a:p>
          <a:endParaRPr lang="en-US"/>
        </a:p>
      </dgm:t>
    </dgm:pt>
    <dgm:pt modelId="{57B0F923-F72E-4D77-BC7E-E2ED94C639FF}">
      <dgm:prSet/>
      <dgm:spPr/>
      <dgm:t>
        <a:bodyPr/>
        <a:lstStyle/>
        <a:p>
          <a:r>
            <a:rPr lang="en-GB" dirty="0"/>
            <a:t>Supercomputer: 40 </a:t>
          </a:r>
          <a:r>
            <a:rPr lang="en-GB" dirty="0" err="1"/>
            <a:t>TByte</a:t>
          </a:r>
          <a:r>
            <a:rPr lang="en-GB" dirty="0"/>
            <a:t> </a:t>
          </a:r>
        </a:p>
        <a:p>
          <a:r>
            <a:rPr lang="en-GB" dirty="0"/>
            <a:t>(factor 10,000)</a:t>
          </a:r>
          <a:endParaRPr lang="en-US" dirty="0"/>
        </a:p>
      </dgm:t>
    </dgm:pt>
    <dgm:pt modelId="{1748C9FD-168A-4245-B4CE-DC8E885CCF3A}" type="parTrans" cxnId="{478E080E-A0C2-4B6E-8FDE-9FE922D4FB6F}">
      <dgm:prSet/>
      <dgm:spPr/>
      <dgm:t>
        <a:bodyPr/>
        <a:lstStyle/>
        <a:p>
          <a:endParaRPr lang="en-US"/>
        </a:p>
      </dgm:t>
    </dgm:pt>
    <dgm:pt modelId="{9FBE4426-ECF9-4BE6-A43F-03C344ADD407}" type="sibTrans" cxnId="{478E080E-A0C2-4B6E-8FDE-9FE922D4FB6F}">
      <dgm:prSet/>
      <dgm:spPr/>
      <dgm:t>
        <a:bodyPr/>
        <a:lstStyle/>
        <a:p>
          <a:endParaRPr lang="en-US"/>
        </a:p>
      </dgm:t>
    </dgm:pt>
    <dgm:pt modelId="{CA62DF96-EE46-4B77-822C-A993C6D70062}">
      <dgm:prSet/>
      <dgm:spPr/>
      <dgm:t>
        <a:bodyPr/>
        <a:lstStyle/>
        <a:p>
          <a:pPr>
            <a:defRPr b="1"/>
          </a:pPr>
          <a:r>
            <a:rPr lang="en-GB"/>
            <a:t>Disk space (Byte)</a:t>
          </a:r>
          <a:endParaRPr lang="en-US"/>
        </a:p>
      </dgm:t>
    </dgm:pt>
    <dgm:pt modelId="{0904D5BC-C950-400D-AE80-8D5A3173B616}" type="parTrans" cxnId="{7F052CFC-50C0-41A1-B49B-609BCEF1751C}">
      <dgm:prSet/>
      <dgm:spPr/>
      <dgm:t>
        <a:bodyPr/>
        <a:lstStyle/>
        <a:p>
          <a:endParaRPr lang="en-US"/>
        </a:p>
      </dgm:t>
    </dgm:pt>
    <dgm:pt modelId="{7445A565-2F9C-4430-A582-2B161DBC66F7}" type="sibTrans" cxnId="{7F052CFC-50C0-41A1-B49B-609BCEF1751C}">
      <dgm:prSet/>
      <dgm:spPr/>
      <dgm:t>
        <a:bodyPr/>
        <a:lstStyle/>
        <a:p>
          <a:endParaRPr lang="en-US"/>
        </a:p>
      </dgm:t>
    </dgm:pt>
    <dgm:pt modelId="{AA4F2470-967C-40CE-A6BF-81B17944766D}">
      <dgm:prSet/>
      <dgm:spPr/>
      <dgm:t>
        <a:bodyPr/>
        <a:lstStyle/>
        <a:p>
          <a:r>
            <a:rPr lang="en-GB"/>
            <a:t>Single disk 2004: 200 GByte</a:t>
          </a:r>
          <a:endParaRPr lang="en-US"/>
        </a:p>
      </dgm:t>
    </dgm:pt>
    <dgm:pt modelId="{F4D9AB5C-78DA-4D9E-B462-61A3495071B5}" type="parTrans" cxnId="{141C9294-C714-4625-8910-5A73929F85C0}">
      <dgm:prSet/>
      <dgm:spPr/>
      <dgm:t>
        <a:bodyPr/>
        <a:lstStyle/>
        <a:p>
          <a:endParaRPr lang="en-US"/>
        </a:p>
      </dgm:t>
    </dgm:pt>
    <dgm:pt modelId="{8EDAE457-8C1A-4B42-A852-7CC68566090C}" type="sibTrans" cxnId="{141C9294-C714-4625-8910-5A73929F85C0}">
      <dgm:prSet/>
      <dgm:spPr/>
      <dgm:t>
        <a:bodyPr/>
        <a:lstStyle/>
        <a:p>
          <a:endParaRPr lang="en-US"/>
        </a:p>
      </dgm:t>
    </dgm:pt>
    <dgm:pt modelId="{EF4068AD-7250-4BEF-ABDF-DF982C5623E4}">
      <dgm:prSet/>
      <dgm:spPr/>
      <dgm:t>
        <a:bodyPr/>
        <a:lstStyle/>
        <a:p>
          <a:r>
            <a:rPr lang="en-GB" dirty="0"/>
            <a:t>Supercomputer: </a:t>
          </a:r>
          <a:r>
            <a:rPr lang="en-GB" dirty="0" err="1"/>
            <a:t>PetaByte</a:t>
          </a:r>
          <a:r>
            <a:rPr lang="en-GB" dirty="0"/>
            <a:t> </a:t>
          </a:r>
        </a:p>
        <a:p>
          <a:r>
            <a:rPr lang="en-GB" dirty="0"/>
            <a:t>(factor 1,000,000)</a:t>
          </a:r>
          <a:endParaRPr lang="en-US" dirty="0"/>
        </a:p>
      </dgm:t>
    </dgm:pt>
    <dgm:pt modelId="{A1E3A8C9-606D-4E81-9BEA-A88ED5378BC3}" type="parTrans" cxnId="{42F26019-7720-4797-A791-C2ABA3753517}">
      <dgm:prSet/>
      <dgm:spPr/>
      <dgm:t>
        <a:bodyPr/>
        <a:lstStyle/>
        <a:p>
          <a:endParaRPr lang="en-US"/>
        </a:p>
      </dgm:t>
    </dgm:pt>
    <dgm:pt modelId="{1742E5A1-7C0D-4E32-992E-C4B19EB71BB3}" type="sibTrans" cxnId="{42F26019-7720-4797-A791-C2ABA3753517}">
      <dgm:prSet/>
      <dgm:spPr/>
      <dgm:t>
        <a:bodyPr/>
        <a:lstStyle/>
        <a:p>
          <a:endParaRPr lang="en-US"/>
        </a:p>
      </dgm:t>
    </dgm:pt>
    <dgm:pt modelId="{0ECE8438-7A3C-483C-8979-2BD16290D5D7}">
      <dgm:prSet/>
      <dgm:spPr/>
      <dgm:t>
        <a:bodyPr/>
        <a:lstStyle/>
        <a:p>
          <a:pPr>
            <a:defRPr b="1"/>
          </a:pPr>
          <a:r>
            <a:rPr lang="en-GB"/>
            <a:t>Tape storage (Byte)</a:t>
          </a:r>
          <a:endParaRPr lang="en-US"/>
        </a:p>
      </dgm:t>
    </dgm:pt>
    <dgm:pt modelId="{42C52F53-D0E2-4DD3-953D-AEA7DD8CB32D}" type="parTrans" cxnId="{75C0297C-96AF-4947-9E2E-8E63CFF30BB5}">
      <dgm:prSet/>
      <dgm:spPr/>
      <dgm:t>
        <a:bodyPr/>
        <a:lstStyle/>
        <a:p>
          <a:endParaRPr lang="en-US"/>
        </a:p>
      </dgm:t>
    </dgm:pt>
    <dgm:pt modelId="{DB43D5C5-DF44-456A-9E43-B9E6E59AE6BE}" type="sibTrans" cxnId="{75C0297C-96AF-4947-9E2E-8E63CFF30BB5}">
      <dgm:prSet/>
      <dgm:spPr/>
      <dgm:t>
        <a:bodyPr/>
        <a:lstStyle/>
        <a:p>
          <a:endParaRPr lang="en-US"/>
        </a:p>
      </dgm:t>
    </dgm:pt>
    <dgm:pt modelId="{7094314F-4DFD-4B9E-AA06-3AF8C98BE8BB}">
      <dgm:prSet/>
      <dgm:spPr/>
      <dgm:t>
        <a:bodyPr/>
        <a:lstStyle/>
        <a:p>
          <a:r>
            <a:rPr lang="en-GB"/>
            <a:t>Personal computer: 200 GByte</a:t>
          </a:r>
          <a:endParaRPr lang="en-US"/>
        </a:p>
      </dgm:t>
    </dgm:pt>
    <dgm:pt modelId="{7C32919F-05B5-4BB0-962A-FCBB86B6DC3D}" type="parTrans" cxnId="{470D4937-2E01-4BEF-8543-9B56A60AA6BA}">
      <dgm:prSet/>
      <dgm:spPr/>
      <dgm:t>
        <a:bodyPr/>
        <a:lstStyle/>
        <a:p>
          <a:endParaRPr lang="en-US"/>
        </a:p>
      </dgm:t>
    </dgm:pt>
    <dgm:pt modelId="{491137AB-B4C4-42AC-8FBE-783E8FFDBB49}" type="sibTrans" cxnId="{470D4937-2E01-4BEF-8543-9B56A60AA6BA}">
      <dgm:prSet/>
      <dgm:spPr/>
      <dgm:t>
        <a:bodyPr/>
        <a:lstStyle/>
        <a:p>
          <a:endParaRPr lang="en-US"/>
        </a:p>
      </dgm:t>
    </dgm:pt>
    <dgm:pt modelId="{EA3B99A8-24D9-48C4-95CA-FCD1176B237D}">
      <dgm:prSet/>
      <dgm:spPr/>
      <dgm:t>
        <a:bodyPr/>
        <a:lstStyle/>
        <a:p>
          <a:r>
            <a:rPr lang="en-GB" dirty="0"/>
            <a:t>Supercomputer: 1.6 </a:t>
          </a:r>
          <a:r>
            <a:rPr lang="en-GB" dirty="0" err="1"/>
            <a:t>Pbyte</a:t>
          </a:r>
          <a:r>
            <a:rPr lang="en-GB" dirty="0"/>
            <a:t> </a:t>
          </a:r>
        </a:p>
        <a:p>
          <a:r>
            <a:rPr lang="en-GB" dirty="0"/>
            <a:t>(factor 8,000)</a:t>
          </a:r>
          <a:endParaRPr lang="en-US" dirty="0"/>
        </a:p>
      </dgm:t>
    </dgm:pt>
    <dgm:pt modelId="{2F741617-5A3B-4AA5-A27B-230B5523A0D9}" type="parTrans" cxnId="{5B878CFA-8927-4C6C-812E-03BEF0820A4A}">
      <dgm:prSet/>
      <dgm:spPr/>
      <dgm:t>
        <a:bodyPr/>
        <a:lstStyle/>
        <a:p>
          <a:endParaRPr lang="en-US"/>
        </a:p>
      </dgm:t>
    </dgm:pt>
    <dgm:pt modelId="{22EB1EA0-B5E9-4597-841B-407BE7EBE985}" type="sibTrans" cxnId="{5B878CFA-8927-4C6C-812E-03BEF0820A4A}">
      <dgm:prSet/>
      <dgm:spPr/>
      <dgm:t>
        <a:bodyPr/>
        <a:lstStyle/>
        <a:p>
          <a:endParaRPr lang="en-US"/>
        </a:p>
      </dgm:t>
    </dgm:pt>
    <dgm:pt modelId="{FE8E51F9-96CD-41F0-81EE-D1DF468846B0}" type="pres">
      <dgm:prSet presAssocID="{C4616E78-7354-43D8-8B8E-88EC5C70B97F}" presName="root" presStyleCnt="0">
        <dgm:presLayoutVars>
          <dgm:dir/>
          <dgm:resizeHandles val="exact"/>
        </dgm:presLayoutVars>
      </dgm:prSet>
      <dgm:spPr/>
    </dgm:pt>
    <dgm:pt modelId="{06B8C9A1-88C2-44E5-B3DA-CDB798A7E774}" type="pres">
      <dgm:prSet presAssocID="{B3EDE25E-A479-4482-9C35-19E81CC9A6C8}" presName="compNode" presStyleCnt="0"/>
      <dgm:spPr/>
    </dgm:pt>
    <dgm:pt modelId="{ED1AB24A-9CDC-43C3-B207-A885038C339C}" type="pres">
      <dgm:prSet presAssocID="{B3EDE25E-A479-4482-9C35-19E81CC9A6C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5BE0E8D-0360-4B71-B773-01A96B3403FE}" type="pres">
      <dgm:prSet presAssocID="{B3EDE25E-A479-4482-9C35-19E81CC9A6C8}" presName="iconSpace" presStyleCnt="0"/>
      <dgm:spPr/>
    </dgm:pt>
    <dgm:pt modelId="{11EE5516-8C8B-4D38-919B-3E620B18AB21}" type="pres">
      <dgm:prSet presAssocID="{B3EDE25E-A479-4482-9C35-19E81CC9A6C8}" presName="parTx" presStyleLbl="revTx" presStyleIdx="0" presStyleCnt="6">
        <dgm:presLayoutVars>
          <dgm:chMax val="0"/>
          <dgm:chPref val="0"/>
        </dgm:presLayoutVars>
      </dgm:prSet>
      <dgm:spPr/>
    </dgm:pt>
    <dgm:pt modelId="{759FC9A1-DFD9-49C5-B1B7-81118927327D}" type="pres">
      <dgm:prSet presAssocID="{B3EDE25E-A479-4482-9C35-19E81CC9A6C8}" presName="txSpace" presStyleCnt="0"/>
      <dgm:spPr/>
    </dgm:pt>
    <dgm:pt modelId="{45CBEF29-D886-444E-8011-E1E0746FBF0D}" type="pres">
      <dgm:prSet presAssocID="{B3EDE25E-A479-4482-9C35-19E81CC9A6C8}" presName="desTx" presStyleLbl="revTx" presStyleIdx="1" presStyleCnt="6">
        <dgm:presLayoutVars/>
      </dgm:prSet>
      <dgm:spPr/>
    </dgm:pt>
    <dgm:pt modelId="{8098F7DE-3E67-4888-99B0-1FB82441C663}" type="pres">
      <dgm:prSet presAssocID="{5E42DA32-E67F-4751-A34F-9FC627FB012C}" presName="sibTrans" presStyleCnt="0"/>
      <dgm:spPr/>
    </dgm:pt>
    <dgm:pt modelId="{6F66D65D-3D17-4627-BA15-AEE0C6D9A60D}" type="pres">
      <dgm:prSet presAssocID="{CA62DF96-EE46-4B77-822C-A993C6D70062}" presName="compNode" presStyleCnt="0"/>
      <dgm:spPr/>
    </dgm:pt>
    <dgm:pt modelId="{88D71114-11DF-4FE2-8C5F-45D6A334C7D6}" type="pres">
      <dgm:prSet presAssocID="{CA62DF96-EE46-4B77-822C-A993C6D7006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241B555-D661-4485-8626-C812A0E25F2B}" type="pres">
      <dgm:prSet presAssocID="{CA62DF96-EE46-4B77-822C-A993C6D70062}" presName="iconSpace" presStyleCnt="0"/>
      <dgm:spPr/>
    </dgm:pt>
    <dgm:pt modelId="{37F4F887-F537-4FEF-A2DE-D8CE04A22A58}" type="pres">
      <dgm:prSet presAssocID="{CA62DF96-EE46-4B77-822C-A993C6D70062}" presName="parTx" presStyleLbl="revTx" presStyleIdx="2" presStyleCnt="6">
        <dgm:presLayoutVars>
          <dgm:chMax val="0"/>
          <dgm:chPref val="0"/>
        </dgm:presLayoutVars>
      </dgm:prSet>
      <dgm:spPr/>
    </dgm:pt>
    <dgm:pt modelId="{0BD4640A-DB70-400B-B1D2-A7F1FAD0C862}" type="pres">
      <dgm:prSet presAssocID="{CA62DF96-EE46-4B77-822C-A993C6D70062}" presName="txSpace" presStyleCnt="0"/>
      <dgm:spPr/>
    </dgm:pt>
    <dgm:pt modelId="{AAB54D8C-39DE-4151-8376-966D4B2A9FD0}" type="pres">
      <dgm:prSet presAssocID="{CA62DF96-EE46-4B77-822C-A993C6D70062}" presName="desTx" presStyleLbl="revTx" presStyleIdx="3" presStyleCnt="6">
        <dgm:presLayoutVars/>
      </dgm:prSet>
      <dgm:spPr/>
    </dgm:pt>
    <dgm:pt modelId="{8EEC5E7A-C548-4FFE-BE24-AEB9B9FFD253}" type="pres">
      <dgm:prSet presAssocID="{7445A565-2F9C-4430-A582-2B161DBC66F7}" presName="sibTrans" presStyleCnt="0"/>
      <dgm:spPr/>
    </dgm:pt>
    <dgm:pt modelId="{E8AAC47B-D62D-4CAD-9A36-2F537ED11EED}" type="pres">
      <dgm:prSet presAssocID="{0ECE8438-7A3C-483C-8979-2BD16290D5D7}" presName="compNode" presStyleCnt="0"/>
      <dgm:spPr/>
    </dgm:pt>
    <dgm:pt modelId="{84473DB2-B79B-442B-8268-8BCB3AC265ED}" type="pres">
      <dgm:prSet presAssocID="{0ECE8438-7A3C-483C-8979-2BD16290D5D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E67643BE-078F-44E6-82DF-F5783F7831ED}" type="pres">
      <dgm:prSet presAssocID="{0ECE8438-7A3C-483C-8979-2BD16290D5D7}" presName="iconSpace" presStyleCnt="0"/>
      <dgm:spPr/>
    </dgm:pt>
    <dgm:pt modelId="{8207E3D2-CB08-4FB9-8E96-ED1349DE706E}" type="pres">
      <dgm:prSet presAssocID="{0ECE8438-7A3C-483C-8979-2BD16290D5D7}" presName="parTx" presStyleLbl="revTx" presStyleIdx="4" presStyleCnt="6">
        <dgm:presLayoutVars>
          <dgm:chMax val="0"/>
          <dgm:chPref val="0"/>
        </dgm:presLayoutVars>
      </dgm:prSet>
      <dgm:spPr/>
    </dgm:pt>
    <dgm:pt modelId="{C2F10F9A-FF1D-4580-93CD-8475575033C5}" type="pres">
      <dgm:prSet presAssocID="{0ECE8438-7A3C-483C-8979-2BD16290D5D7}" presName="txSpace" presStyleCnt="0"/>
      <dgm:spPr/>
    </dgm:pt>
    <dgm:pt modelId="{D01F34B1-F2E5-406B-831F-DD4953747C0D}" type="pres">
      <dgm:prSet presAssocID="{0ECE8438-7A3C-483C-8979-2BD16290D5D7}" presName="desTx" presStyleLbl="revTx" presStyleIdx="5" presStyleCnt="6">
        <dgm:presLayoutVars/>
      </dgm:prSet>
      <dgm:spPr/>
    </dgm:pt>
  </dgm:ptLst>
  <dgm:cxnLst>
    <dgm:cxn modelId="{478E080E-A0C2-4B6E-8FDE-9FE922D4FB6F}" srcId="{B3EDE25E-A479-4482-9C35-19E81CC9A6C8}" destId="{57B0F923-F72E-4D77-BC7E-E2ED94C639FF}" srcOrd="1" destOrd="0" parTransId="{1748C9FD-168A-4245-B4CE-DC8E885CCF3A}" sibTransId="{9FBE4426-ECF9-4BE6-A43F-03C344ADD407}"/>
    <dgm:cxn modelId="{42F26019-7720-4797-A791-C2ABA3753517}" srcId="{CA62DF96-EE46-4B77-822C-A993C6D70062}" destId="{EF4068AD-7250-4BEF-ABDF-DF982C5623E4}" srcOrd="1" destOrd="0" parTransId="{A1E3A8C9-606D-4E81-9BEA-A88ED5378BC3}" sibTransId="{1742E5A1-7C0D-4E32-992E-C4B19EB71BB3}"/>
    <dgm:cxn modelId="{71B51430-F8C4-469C-AD00-784707349272}" type="presOf" srcId="{B3EDE25E-A479-4482-9C35-19E81CC9A6C8}" destId="{11EE5516-8C8B-4D38-919B-3E620B18AB21}" srcOrd="0" destOrd="0" presId="urn:microsoft.com/office/officeart/2018/5/layout/CenteredIconLabelDescriptionList"/>
    <dgm:cxn modelId="{DA922531-3961-4769-8555-71C9529E9B67}" type="presOf" srcId="{EF4068AD-7250-4BEF-ABDF-DF982C5623E4}" destId="{AAB54D8C-39DE-4151-8376-966D4B2A9FD0}" srcOrd="0" destOrd="1" presId="urn:microsoft.com/office/officeart/2018/5/layout/CenteredIconLabelDescriptionList"/>
    <dgm:cxn modelId="{470D4937-2E01-4BEF-8543-9B56A60AA6BA}" srcId="{0ECE8438-7A3C-483C-8979-2BD16290D5D7}" destId="{7094314F-4DFD-4B9E-AA06-3AF8C98BE8BB}" srcOrd="0" destOrd="0" parTransId="{7C32919F-05B5-4BB0-962A-FCBB86B6DC3D}" sibTransId="{491137AB-B4C4-42AC-8FBE-783E8FFDBB49}"/>
    <dgm:cxn modelId="{6C389439-751E-4350-88EB-13970A1FE8FF}" type="presOf" srcId="{57B0F923-F72E-4D77-BC7E-E2ED94C639FF}" destId="{45CBEF29-D886-444E-8011-E1E0746FBF0D}" srcOrd="0" destOrd="1" presId="urn:microsoft.com/office/officeart/2018/5/layout/CenteredIconLabelDescriptionList"/>
    <dgm:cxn modelId="{BCA26D3C-6F71-4A8F-A391-20FA36B70B57}" type="presOf" srcId="{C4616E78-7354-43D8-8B8E-88EC5C70B97F}" destId="{FE8E51F9-96CD-41F0-81EE-D1DF468846B0}" srcOrd="0" destOrd="0" presId="urn:microsoft.com/office/officeart/2018/5/layout/CenteredIconLabelDescriptionList"/>
    <dgm:cxn modelId="{73DDCE53-E769-4AFD-8FAD-ED712C1AFDAA}" type="presOf" srcId="{CA62DF96-EE46-4B77-822C-A993C6D70062}" destId="{37F4F887-F537-4FEF-A2DE-D8CE04A22A58}" srcOrd="0" destOrd="0" presId="urn:microsoft.com/office/officeart/2018/5/layout/CenteredIconLabelDescriptionList"/>
    <dgm:cxn modelId="{45ADD957-A618-481E-B1A6-B74A655A25E5}" type="presOf" srcId="{7094314F-4DFD-4B9E-AA06-3AF8C98BE8BB}" destId="{D01F34B1-F2E5-406B-831F-DD4953747C0D}" srcOrd="0" destOrd="0" presId="urn:microsoft.com/office/officeart/2018/5/layout/CenteredIconLabelDescriptionList"/>
    <dgm:cxn modelId="{8CF9685C-2A5A-4232-995D-CA2D857B9E7D}" type="presOf" srcId="{0ECE8438-7A3C-483C-8979-2BD16290D5D7}" destId="{8207E3D2-CB08-4FB9-8E96-ED1349DE706E}" srcOrd="0" destOrd="0" presId="urn:microsoft.com/office/officeart/2018/5/layout/CenteredIconLabelDescriptionList"/>
    <dgm:cxn modelId="{CC488075-ECA0-4C86-8E39-9C1C287919D2}" srcId="{B3EDE25E-A479-4482-9C35-19E81CC9A6C8}" destId="{67CD33CF-7DD4-4126-A963-DAA700601515}" srcOrd="0" destOrd="0" parTransId="{CC429449-359D-41CE-A0F6-1D07F0B4C7E5}" sibTransId="{4FFFFA6D-6C67-410F-A34F-F3182CAE459A}"/>
    <dgm:cxn modelId="{75C0297C-96AF-4947-9E2E-8E63CFF30BB5}" srcId="{C4616E78-7354-43D8-8B8E-88EC5C70B97F}" destId="{0ECE8438-7A3C-483C-8979-2BD16290D5D7}" srcOrd="2" destOrd="0" parTransId="{42C52F53-D0E2-4DD3-953D-AEA7DD8CB32D}" sibTransId="{DB43D5C5-DF44-456A-9E43-B9E6E59AE6BE}"/>
    <dgm:cxn modelId="{141C9294-C714-4625-8910-5A73929F85C0}" srcId="{CA62DF96-EE46-4B77-822C-A993C6D70062}" destId="{AA4F2470-967C-40CE-A6BF-81B17944766D}" srcOrd="0" destOrd="0" parTransId="{F4D9AB5C-78DA-4D9E-B462-61A3495071B5}" sibTransId="{8EDAE457-8C1A-4B42-A852-7CC68566090C}"/>
    <dgm:cxn modelId="{CB97239D-FF27-473B-A445-A4FB22F2F316}" type="presOf" srcId="{67CD33CF-7DD4-4126-A963-DAA700601515}" destId="{45CBEF29-D886-444E-8011-E1E0746FBF0D}" srcOrd="0" destOrd="0" presId="urn:microsoft.com/office/officeart/2018/5/layout/CenteredIconLabelDescriptionList"/>
    <dgm:cxn modelId="{2367BBB3-D7DD-4DA3-9E88-D19C37ACA082}" srcId="{C4616E78-7354-43D8-8B8E-88EC5C70B97F}" destId="{B3EDE25E-A479-4482-9C35-19E81CC9A6C8}" srcOrd="0" destOrd="0" parTransId="{FDDF499D-4BA7-46E7-86D2-AF2DC01CFD2B}" sibTransId="{5E42DA32-E67F-4751-A34F-9FC627FB012C}"/>
    <dgm:cxn modelId="{F314D9EB-7739-45A1-B7E6-C048B0DB4B55}" type="presOf" srcId="{AA4F2470-967C-40CE-A6BF-81B17944766D}" destId="{AAB54D8C-39DE-4151-8376-966D4B2A9FD0}" srcOrd="0" destOrd="0" presId="urn:microsoft.com/office/officeart/2018/5/layout/CenteredIconLabelDescriptionList"/>
    <dgm:cxn modelId="{33C40DF6-8D96-4A3E-9B0A-370A21623E49}" type="presOf" srcId="{EA3B99A8-24D9-48C4-95CA-FCD1176B237D}" destId="{D01F34B1-F2E5-406B-831F-DD4953747C0D}" srcOrd="0" destOrd="1" presId="urn:microsoft.com/office/officeart/2018/5/layout/CenteredIconLabelDescriptionList"/>
    <dgm:cxn modelId="{5B878CFA-8927-4C6C-812E-03BEF0820A4A}" srcId="{0ECE8438-7A3C-483C-8979-2BD16290D5D7}" destId="{EA3B99A8-24D9-48C4-95CA-FCD1176B237D}" srcOrd="1" destOrd="0" parTransId="{2F741617-5A3B-4AA5-A27B-230B5523A0D9}" sibTransId="{22EB1EA0-B5E9-4597-841B-407BE7EBE985}"/>
    <dgm:cxn modelId="{7F052CFC-50C0-41A1-B49B-609BCEF1751C}" srcId="{C4616E78-7354-43D8-8B8E-88EC5C70B97F}" destId="{CA62DF96-EE46-4B77-822C-A993C6D70062}" srcOrd="1" destOrd="0" parTransId="{0904D5BC-C950-400D-AE80-8D5A3173B616}" sibTransId="{7445A565-2F9C-4430-A582-2B161DBC66F7}"/>
    <dgm:cxn modelId="{618FE572-B7F6-4F98-B83E-934C6CC4792D}" type="presParOf" srcId="{FE8E51F9-96CD-41F0-81EE-D1DF468846B0}" destId="{06B8C9A1-88C2-44E5-B3DA-CDB798A7E774}" srcOrd="0" destOrd="0" presId="urn:microsoft.com/office/officeart/2018/5/layout/CenteredIconLabelDescriptionList"/>
    <dgm:cxn modelId="{2AABB22B-E41B-4068-91A6-93F944750CAA}" type="presParOf" srcId="{06B8C9A1-88C2-44E5-B3DA-CDB798A7E774}" destId="{ED1AB24A-9CDC-43C3-B207-A885038C339C}" srcOrd="0" destOrd="0" presId="urn:microsoft.com/office/officeart/2018/5/layout/CenteredIconLabelDescriptionList"/>
    <dgm:cxn modelId="{7BCAE416-E78F-4909-BC08-8B9EA8F7A35F}" type="presParOf" srcId="{06B8C9A1-88C2-44E5-B3DA-CDB798A7E774}" destId="{A5BE0E8D-0360-4B71-B773-01A96B3403FE}" srcOrd="1" destOrd="0" presId="urn:microsoft.com/office/officeart/2018/5/layout/CenteredIconLabelDescriptionList"/>
    <dgm:cxn modelId="{BDF1E38D-0C2D-459C-B0DC-950F17EA1D51}" type="presParOf" srcId="{06B8C9A1-88C2-44E5-B3DA-CDB798A7E774}" destId="{11EE5516-8C8B-4D38-919B-3E620B18AB21}" srcOrd="2" destOrd="0" presId="urn:microsoft.com/office/officeart/2018/5/layout/CenteredIconLabelDescriptionList"/>
    <dgm:cxn modelId="{A047B01E-406C-4AA2-B19D-0A91394C4809}" type="presParOf" srcId="{06B8C9A1-88C2-44E5-B3DA-CDB798A7E774}" destId="{759FC9A1-DFD9-49C5-B1B7-81118927327D}" srcOrd="3" destOrd="0" presId="urn:microsoft.com/office/officeart/2018/5/layout/CenteredIconLabelDescriptionList"/>
    <dgm:cxn modelId="{A2979948-F986-472F-8EF0-2149EC1341FB}" type="presParOf" srcId="{06B8C9A1-88C2-44E5-B3DA-CDB798A7E774}" destId="{45CBEF29-D886-444E-8011-E1E0746FBF0D}" srcOrd="4" destOrd="0" presId="urn:microsoft.com/office/officeart/2018/5/layout/CenteredIconLabelDescriptionList"/>
    <dgm:cxn modelId="{1608ADDD-ED92-4350-8C67-D9F202B511D8}" type="presParOf" srcId="{FE8E51F9-96CD-41F0-81EE-D1DF468846B0}" destId="{8098F7DE-3E67-4888-99B0-1FB82441C663}" srcOrd="1" destOrd="0" presId="urn:microsoft.com/office/officeart/2018/5/layout/CenteredIconLabelDescriptionList"/>
    <dgm:cxn modelId="{B03EDB31-7982-4D5D-AA90-936A6A9102A2}" type="presParOf" srcId="{FE8E51F9-96CD-41F0-81EE-D1DF468846B0}" destId="{6F66D65D-3D17-4627-BA15-AEE0C6D9A60D}" srcOrd="2" destOrd="0" presId="urn:microsoft.com/office/officeart/2018/5/layout/CenteredIconLabelDescriptionList"/>
    <dgm:cxn modelId="{4301CA4D-F24D-476E-97B3-98A8C5D99575}" type="presParOf" srcId="{6F66D65D-3D17-4627-BA15-AEE0C6D9A60D}" destId="{88D71114-11DF-4FE2-8C5F-45D6A334C7D6}" srcOrd="0" destOrd="0" presId="urn:microsoft.com/office/officeart/2018/5/layout/CenteredIconLabelDescriptionList"/>
    <dgm:cxn modelId="{707B2A77-35A2-4DB3-9771-2850207C433F}" type="presParOf" srcId="{6F66D65D-3D17-4627-BA15-AEE0C6D9A60D}" destId="{2241B555-D661-4485-8626-C812A0E25F2B}" srcOrd="1" destOrd="0" presId="urn:microsoft.com/office/officeart/2018/5/layout/CenteredIconLabelDescriptionList"/>
    <dgm:cxn modelId="{0E8B8DE8-933D-4092-A98A-88533F8A856C}" type="presParOf" srcId="{6F66D65D-3D17-4627-BA15-AEE0C6D9A60D}" destId="{37F4F887-F537-4FEF-A2DE-D8CE04A22A58}" srcOrd="2" destOrd="0" presId="urn:microsoft.com/office/officeart/2018/5/layout/CenteredIconLabelDescriptionList"/>
    <dgm:cxn modelId="{3A67499E-957A-4893-BC86-4F4767CC8C92}" type="presParOf" srcId="{6F66D65D-3D17-4627-BA15-AEE0C6D9A60D}" destId="{0BD4640A-DB70-400B-B1D2-A7F1FAD0C862}" srcOrd="3" destOrd="0" presId="urn:microsoft.com/office/officeart/2018/5/layout/CenteredIconLabelDescriptionList"/>
    <dgm:cxn modelId="{076D6767-E383-41E8-8567-23AD0D415885}" type="presParOf" srcId="{6F66D65D-3D17-4627-BA15-AEE0C6D9A60D}" destId="{AAB54D8C-39DE-4151-8376-966D4B2A9FD0}" srcOrd="4" destOrd="0" presId="urn:microsoft.com/office/officeart/2018/5/layout/CenteredIconLabelDescriptionList"/>
    <dgm:cxn modelId="{4C071E97-F3FD-474D-BB43-48A9ED077AEE}" type="presParOf" srcId="{FE8E51F9-96CD-41F0-81EE-D1DF468846B0}" destId="{8EEC5E7A-C548-4FFE-BE24-AEB9B9FFD253}" srcOrd="3" destOrd="0" presId="urn:microsoft.com/office/officeart/2018/5/layout/CenteredIconLabelDescriptionList"/>
    <dgm:cxn modelId="{E1A06C1A-5E83-4C4D-89C5-2D3CBEEF3971}" type="presParOf" srcId="{FE8E51F9-96CD-41F0-81EE-D1DF468846B0}" destId="{E8AAC47B-D62D-4CAD-9A36-2F537ED11EED}" srcOrd="4" destOrd="0" presId="urn:microsoft.com/office/officeart/2018/5/layout/CenteredIconLabelDescriptionList"/>
    <dgm:cxn modelId="{70432F01-0922-4F18-9DD0-140864AE96A4}" type="presParOf" srcId="{E8AAC47B-D62D-4CAD-9A36-2F537ED11EED}" destId="{84473DB2-B79B-442B-8268-8BCB3AC265ED}" srcOrd="0" destOrd="0" presId="urn:microsoft.com/office/officeart/2018/5/layout/CenteredIconLabelDescriptionList"/>
    <dgm:cxn modelId="{80B212AB-B04F-457D-BEDB-97968196BC27}" type="presParOf" srcId="{E8AAC47B-D62D-4CAD-9A36-2F537ED11EED}" destId="{E67643BE-078F-44E6-82DF-F5783F7831ED}" srcOrd="1" destOrd="0" presId="urn:microsoft.com/office/officeart/2018/5/layout/CenteredIconLabelDescriptionList"/>
    <dgm:cxn modelId="{AA49C864-6A28-4194-BD0D-F751CC41D5F5}" type="presParOf" srcId="{E8AAC47B-D62D-4CAD-9A36-2F537ED11EED}" destId="{8207E3D2-CB08-4FB9-8E96-ED1349DE706E}" srcOrd="2" destOrd="0" presId="urn:microsoft.com/office/officeart/2018/5/layout/CenteredIconLabelDescriptionList"/>
    <dgm:cxn modelId="{7C332CB6-C881-4591-8E2D-CAEDD0841D17}" type="presParOf" srcId="{E8AAC47B-D62D-4CAD-9A36-2F537ED11EED}" destId="{C2F10F9A-FF1D-4580-93CD-8475575033C5}" srcOrd="3" destOrd="0" presId="urn:microsoft.com/office/officeart/2018/5/layout/CenteredIconLabelDescriptionList"/>
    <dgm:cxn modelId="{D7ACADA4-955A-45C8-8B97-6C7805724C99}" type="presParOf" srcId="{E8AAC47B-D62D-4CAD-9A36-2F537ED11EED}" destId="{D01F34B1-F2E5-406B-831F-DD4953747C0D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C46C11-C20B-4181-B968-78A93D96CFD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B418607-7A9B-4BE2-B8CE-E5CD9BC662C6}">
      <dgm:prSet/>
      <dgm:spPr/>
      <dgm:t>
        <a:bodyPr/>
        <a:lstStyle/>
        <a:p>
          <a:r>
            <a:rPr lang="en-GB"/>
            <a:t>Use several SMP systems</a:t>
          </a:r>
          <a:endParaRPr lang="en-US"/>
        </a:p>
      </dgm:t>
    </dgm:pt>
    <dgm:pt modelId="{D2E9387A-AECC-41CE-B310-C8120FAB393D}" type="parTrans" cxnId="{4F2952F4-4292-452C-997D-0D443F5C352E}">
      <dgm:prSet/>
      <dgm:spPr/>
      <dgm:t>
        <a:bodyPr/>
        <a:lstStyle/>
        <a:p>
          <a:endParaRPr lang="en-US"/>
        </a:p>
      </dgm:t>
    </dgm:pt>
    <dgm:pt modelId="{FE4E141A-53AA-4EA3-BCB0-E6F5411BAF98}" type="sibTrans" cxnId="{4F2952F4-4292-452C-997D-0D443F5C352E}">
      <dgm:prSet/>
      <dgm:spPr/>
      <dgm:t>
        <a:bodyPr/>
        <a:lstStyle/>
        <a:p>
          <a:endParaRPr lang="en-US"/>
        </a:p>
      </dgm:t>
    </dgm:pt>
    <dgm:pt modelId="{585714DF-91D5-4A91-8AF3-CF4FEDEF1E9C}">
      <dgm:prSet/>
      <dgm:spPr/>
      <dgm:t>
        <a:bodyPr/>
        <a:lstStyle/>
        <a:p>
          <a:r>
            <a:rPr lang="en-GB"/>
            <a:t>Combination of shared memory systems and distributed memory system</a:t>
          </a:r>
          <a:endParaRPr lang="en-US"/>
        </a:p>
      </dgm:t>
    </dgm:pt>
    <dgm:pt modelId="{45F946A9-A780-444D-88E5-4589156A8953}" type="parTrans" cxnId="{4A83E62E-3503-49E9-8A79-D4EC38991491}">
      <dgm:prSet/>
      <dgm:spPr/>
      <dgm:t>
        <a:bodyPr/>
        <a:lstStyle/>
        <a:p>
          <a:endParaRPr lang="en-US"/>
        </a:p>
      </dgm:t>
    </dgm:pt>
    <dgm:pt modelId="{142A4BE1-5AFA-40FF-8552-007DBBADA2F7}" type="sibTrans" cxnId="{4A83E62E-3503-49E9-8A79-D4EC38991491}">
      <dgm:prSet/>
      <dgm:spPr/>
      <dgm:t>
        <a:bodyPr/>
        <a:lstStyle/>
        <a:p>
          <a:endParaRPr lang="en-US"/>
        </a:p>
      </dgm:t>
    </dgm:pt>
    <dgm:pt modelId="{5B33FD92-4A7B-4C38-BD5C-F7576D9B792D}">
      <dgm:prSet/>
      <dgm:spPr/>
      <dgm:t>
        <a:bodyPr/>
        <a:lstStyle/>
        <a:p>
          <a:r>
            <a:rPr lang="en-GB"/>
            <a:t>The good thing: scalable performance according to your financial budget</a:t>
          </a:r>
          <a:endParaRPr lang="en-US"/>
        </a:p>
      </dgm:t>
    </dgm:pt>
    <dgm:pt modelId="{7AFC11C8-5C9A-4BC0-B330-5E7863A6FF14}" type="parTrans" cxnId="{605AA39A-3F33-4991-82FB-28FDB9C5947F}">
      <dgm:prSet/>
      <dgm:spPr/>
      <dgm:t>
        <a:bodyPr/>
        <a:lstStyle/>
        <a:p>
          <a:endParaRPr lang="en-US"/>
        </a:p>
      </dgm:t>
    </dgm:pt>
    <dgm:pt modelId="{CDACB929-E9A0-4F02-81BE-77F16E3EEE4A}" type="sibTrans" cxnId="{605AA39A-3F33-4991-82FB-28FDB9C5947F}">
      <dgm:prSet/>
      <dgm:spPr/>
      <dgm:t>
        <a:bodyPr/>
        <a:lstStyle/>
        <a:p>
          <a:endParaRPr lang="en-US"/>
        </a:p>
      </dgm:t>
    </dgm:pt>
    <dgm:pt modelId="{5899D954-AEC5-4EE9-BAE3-337A8C29F372}">
      <dgm:prSet/>
      <dgm:spPr/>
      <dgm:t>
        <a:bodyPr/>
        <a:lstStyle/>
        <a:p>
          <a:r>
            <a:rPr lang="en-GB"/>
            <a:t>The bad thing: programming gets even more complicated (hybrid programming)</a:t>
          </a:r>
          <a:endParaRPr lang="en-US"/>
        </a:p>
      </dgm:t>
    </dgm:pt>
    <dgm:pt modelId="{78E956AD-7336-445B-8880-1F9980016126}" type="parTrans" cxnId="{7DE81982-3389-489D-82A7-CA7112652A18}">
      <dgm:prSet/>
      <dgm:spPr/>
      <dgm:t>
        <a:bodyPr/>
        <a:lstStyle/>
        <a:p>
          <a:endParaRPr lang="en-US"/>
        </a:p>
      </dgm:t>
    </dgm:pt>
    <dgm:pt modelId="{79E7697F-6286-41BF-B057-51CBBB1F0A57}" type="sibTrans" cxnId="{7DE81982-3389-489D-82A7-CA7112652A18}">
      <dgm:prSet/>
      <dgm:spPr/>
      <dgm:t>
        <a:bodyPr/>
        <a:lstStyle/>
        <a:p>
          <a:endParaRPr lang="en-US"/>
        </a:p>
      </dgm:t>
    </dgm:pt>
    <dgm:pt modelId="{EE5CEE43-5C14-4FF3-AFD5-F3DAE80DEC6F}">
      <dgm:prSet/>
      <dgm:spPr/>
      <dgm:t>
        <a:bodyPr/>
        <a:lstStyle/>
        <a:p>
          <a:r>
            <a:rPr lang="en-GB"/>
            <a:t>The reality: vendors like to sell these systems, because they are easier to build</a:t>
          </a:r>
          <a:endParaRPr lang="en-US"/>
        </a:p>
      </dgm:t>
    </dgm:pt>
    <dgm:pt modelId="{E3FDB29A-F612-4F04-AB17-2CE5AB13D45B}" type="parTrans" cxnId="{6E7F192C-7190-41E3-A916-7E14EEB43536}">
      <dgm:prSet/>
      <dgm:spPr/>
      <dgm:t>
        <a:bodyPr/>
        <a:lstStyle/>
        <a:p>
          <a:endParaRPr lang="en-US"/>
        </a:p>
      </dgm:t>
    </dgm:pt>
    <dgm:pt modelId="{87BB3EA3-F0C5-4007-B151-C5471AC2ED44}" type="sibTrans" cxnId="{6E7F192C-7190-41E3-A916-7E14EEB43536}">
      <dgm:prSet/>
      <dgm:spPr/>
      <dgm:t>
        <a:bodyPr/>
        <a:lstStyle/>
        <a:p>
          <a:endParaRPr lang="en-US"/>
        </a:p>
      </dgm:t>
    </dgm:pt>
    <dgm:pt modelId="{4435147C-9746-4137-8F05-8F4CF6E31A9C}">
      <dgm:prSet/>
      <dgm:spPr/>
      <dgm:t>
        <a:bodyPr/>
        <a:lstStyle/>
        <a:p>
          <a:r>
            <a:rPr lang="en-US"/>
            <a:t>KWTRP and Pwani clusters are hybrid systems</a:t>
          </a:r>
        </a:p>
      </dgm:t>
    </dgm:pt>
    <dgm:pt modelId="{388ECB8C-8881-4614-A43C-4A7DB921C7B1}" type="parTrans" cxnId="{44C95053-B4A8-43C6-AD73-0895591365C4}">
      <dgm:prSet/>
      <dgm:spPr/>
      <dgm:t>
        <a:bodyPr/>
        <a:lstStyle/>
        <a:p>
          <a:endParaRPr lang="en-US"/>
        </a:p>
      </dgm:t>
    </dgm:pt>
    <dgm:pt modelId="{13C2EBD9-18FF-4EA2-972F-85C548AC27C3}" type="sibTrans" cxnId="{44C95053-B4A8-43C6-AD73-0895591365C4}">
      <dgm:prSet/>
      <dgm:spPr/>
      <dgm:t>
        <a:bodyPr/>
        <a:lstStyle/>
        <a:p>
          <a:endParaRPr lang="en-US"/>
        </a:p>
      </dgm:t>
    </dgm:pt>
    <dgm:pt modelId="{25B8E7C4-26E1-F84E-9D93-576EC99B4E8E}" type="pres">
      <dgm:prSet presAssocID="{B3C46C11-C20B-4181-B968-78A93D96CFD5}" presName="linear" presStyleCnt="0">
        <dgm:presLayoutVars>
          <dgm:animLvl val="lvl"/>
          <dgm:resizeHandles val="exact"/>
        </dgm:presLayoutVars>
      </dgm:prSet>
      <dgm:spPr/>
    </dgm:pt>
    <dgm:pt modelId="{A4BFFFAE-6BEC-8047-AC71-3EC43ED3C9A4}" type="pres">
      <dgm:prSet presAssocID="{2B418607-7A9B-4BE2-B8CE-E5CD9BC662C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944F52F-FCC8-0241-9A58-F77D0F99BA81}" type="pres">
      <dgm:prSet presAssocID="{2B418607-7A9B-4BE2-B8CE-E5CD9BC662C6}" presName="childText" presStyleLbl="revTx" presStyleIdx="0" presStyleCnt="1">
        <dgm:presLayoutVars>
          <dgm:bulletEnabled val="1"/>
        </dgm:presLayoutVars>
      </dgm:prSet>
      <dgm:spPr/>
    </dgm:pt>
    <dgm:pt modelId="{384A2055-61F8-7B42-9542-58223642C497}" type="pres">
      <dgm:prSet presAssocID="{5B33FD92-4A7B-4C38-BD5C-F7576D9B792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BCC7957-9080-7743-8BA3-6BCA4A277383}" type="pres">
      <dgm:prSet presAssocID="{CDACB929-E9A0-4F02-81BE-77F16E3EEE4A}" presName="spacer" presStyleCnt="0"/>
      <dgm:spPr/>
    </dgm:pt>
    <dgm:pt modelId="{3E6C118D-9C37-8641-A151-F9F7ECEEA176}" type="pres">
      <dgm:prSet presAssocID="{5899D954-AEC5-4EE9-BAE3-337A8C29F37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8CA6FD3-3C9F-F248-A3D4-8E798DC441C0}" type="pres">
      <dgm:prSet presAssocID="{79E7697F-6286-41BF-B057-51CBBB1F0A57}" presName="spacer" presStyleCnt="0"/>
      <dgm:spPr/>
    </dgm:pt>
    <dgm:pt modelId="{E2D4C05F-C748-574B-894C-9AAF10941BD4}" type="pres">
      <dgm:prSet presAssocID="{EE5CEE43-5C14-4FF3-AFD5-F3DAE80DEC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7752550-E455-074E-B568-ED9826618F14}" type="pres">
      <dgm:prSet presAssocID="{87BB3EA3-F0C5-4007-B151-C5471AC2ED44}" presName="spacer" presStyleCnt="0"/>
      <dgm:spPr/>
    </dgm:pt>
    <dgm:pt modelId="{F6944F31-BE05-5B4B-8525-1F06AA06F4C6}" type="pres">
      <dgm:prSet presAssocID="{4435147C-9746-4137-8F05-8F4CF6E31A9C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22A7119-40A4-4A4F-8AA7-07AFB9069235}" type="presOf" srcId="{B3C46C11-C20B-4181-B968-78A93D96CFD5}" destId="{25B8E7C4-26E1-F84E-9D93-576EC99B4E8E}" srcOrd="0" destOrd="0" presId="urn:microsoft.com/office/officeart/2005/8/layout/vList2"/>
    <dgm:cxn modelId="{6E7F192C-7190-41E3-A916-7E14EEB43536}" srcId="{B3C46C11-C20B-4181-B968-78A93D96CFD5}" destId="{EE5CEE43-5C14-4FF3-AFD5-F3DAE80DEC6F}" srcOrd="3" destOrd="0" parTransId="{E3FDB29A-F612-4F04-AB17-2CE5AB13D45B}" sibTransId="{87BB3EA3-F0C5-4007-B151-C5471AC2ED44}"/>
    <dgm:cxn modelId="{4A83E62E-3503-49E9-8A79-D4EC38991491}" srcId="{2B418607-7A9B-4BE2-B8CE-E5CD9BC662C6}" destId="{585714DF-91D5-4A91-8AF3-CF4FEDEF1E9C}" srcOrd="0" destOrd="0" parTransId="{45F946A9-A780-444D-88E5-4589156A8953}" sibTransId="{142A4BE1-5AFA-40FF-8552-007DBBADA2F7}"/>
    <dgm:cxn modelId="{31707C4D-5E69-E646-B677-8F914C3404D5}" type="presOf" srcId="{EE5CEE43-5C14-4FF3-AFD5-F3DAE80DEC6F}" destId="{E2D4C05F-C748-574B-894C-9AAF10941BD4}" srcOrd="0" destOrd="0" presId="urn:microsoft.com/office/officeart/2005/8/layout/vList2"/>
    <dgm:cxn modelId="{44C95053-B4A8-43C6-AD73-0895591365C4}" srcId="{B3C46C11-C20B-4181-B968-78A93D96CFD5}" destId="{4435147C-9746-4137-8F05-8F4CF6E31A9C}" srcOrd="4" destOrd="0" parTransId="{388ECB8C-8881-4614-A43C-4A7DB921C7B1}" sibTransId="{13C2EBD9-18FF-4EA2-972F-85C548AC27C3}"/>
    <dgm:cxn modelId="{276A1359-CAC2-5445-93D4-612E70F31D60}" type="presOf" srcId="{2B418607-7A9B-4BE2-B8CE-E5CD9BC662C6}" destId="{A4BFFFAE-6BEC-8047-AC71-3EC43ED3C9A4}" srcOrd="0" destOrd="0" presId="urn:microsoft.com/office/officeart/2005/8/layout/vList2"/>
    <dgm:cxn modelId="{7DE81982-3389-489D-82A7-CA7112652A18}" srcId="{B3C46C11-C20B-4181-B968-78A93D96CFD5}" destId="{5899D954-AEC5-4EE9-BAE3-337A8C29F372}" srcOrd="2" destOrd="0" parTransId="{78E956AD-7336-445B-8880-1F9980016126}" sibTransId="{79E7697F-6286-41BF-B057-51CBBB1F0A57}"/>
    <dgm:cxn modelId="{82F34898-BA3D-C74A-9450-40B498F056C9}" type="presOf" srcId="{585714DF-91D5-4A91-8AF3-CF4FEDEF1E9C}" destId="{0944F52F-FCC8-0241-9A58-F77D0F99BA81}" srcOrd="0" destOrd="0" presId="urn:microsoft.com/office/officeart/2005/8/layout/vList2"/>
    <dgm:cxn modelId="{605AA39A-3F33-4991-82FB-28FDB9C5947F}" srcId="{B3C46C11-C20B-4181-B968-78A93D96CFD5}" destId="{5B33FD92-4A7B-4C38-BD5C-F7576D9B792D}" srcOrd="1" destOrd="0" parTransId="{7AFC11C8-5C9A-4BC0-B330-5E7863A6FF14}" sibTransId="{CDACB929-E9A0-4F02-81BE-77F16E3EEE4A}"/>
    <dgm:cxn modelId="{8E357CC6-0A49-D54E-89C2-01EE6AEBE731}" type="presOf" srcId="{5B33FD92-4A7B-4C38-BD5C-F7576D9B792D}" destId="{384A2055-61F8-7B42-9542-58223642C497}" srcOrd="0" destOrd="0" presId="urn:microsoft.com/office/officeart/2005/8/layout/vList2"/>
    <dgm:cxn modelId="{B192B1D9-2D79-9F42-87E9-71BDD3D3BAC9}" type="presOf" srcId="{5899D954-AEC5-4EE9-BAE3-337A8C29F372}" destId="{3E6C118D-9C37-8641-A151-F9F7ECEEA176}" srcOrd="0" destOrd="0" presId="urn:microsoft.com/office/officeart/2005/8/layout/vList2"/>
    <dgm:cxn modelId="{DED436E9-256D-E740-A4C1-A42F64EF57D9}" type="presOf" srcId="{4435147C-9746-4137-8F05-8F4CF6E31A9C}" destId="{F6944F31-BE05-5B4B-8525-1F06AA06F4C6}" srcOrd="0" destOrd="0" presId="urn:microsoft.com/office/officeart/2005/8/layout/vList2"/>
    <dgm:cxn modelId="{4F2952F4-4292-452C-997D-0D443F5C352E}" srcId="{B3C46C11-C20B-4181-B968-78A93D96CFD5}" destId="{2B418607-7A9B-4BE2-B8CE-E5CD9BC662C6}" srcOrd="0" destOrd="0" parTransId="{D2E9387A-AECC-41CE-B310-C8120FAB393D}" sibTransId="{FE4E141A-53AA-4EA3-BCB0-E6F5411BAF98}"/>
    <dgm:cxn modelId="{D6A443AB-6625-C343-BD9A-84951DF3989A}" type="presParOf" srcId="{25B8E7C4-26E1-F84E-9D93-576EC99B4E8E}" destId="{A4BFFFAE-6BEC-8047-AC71-3EC43ED3C9A4}" srcOrd="0" destOrd="0" presId="urn:microsoft.com/office/officeart/2005/8/layout/vList2"/>
    <dgm:cxn modelId="{24FB2BE0-CBF3-2545-A52E-DD5305CD2243}" type="presParOf" srcId="{25B8E7C4-26E1-F84E-9D93-576EC99B4E8E}" destId="{0944F52F-FCC8-0241-9A58-F77D0F99BA81}" srcOrd="1" destOrd="0" presId="urn:microsoft.com/office/officeart/2005/8/layout/vList2"/>
    <dgm:cxn modelId="{CCB4A8A0-5522-9145-AC3B-679A2E999E31}" type="presParOf" srcId="{25B8E7C4-26E1-F84E-9D93-576EC99B4E8E}" destId="{384A2055-61F8-7B42-9542-58223642C497}" srcOrd="2" destOrd="0" presId="urn:microsoft.com/office/officeart/2005/8/layout/vList2"/>
    <dgm:cxn modelId="{C903A204-0EAF-A240-90B1-3289D51EF937}" type="presParOf" srcId="{25B8E7C4-26E1-F84E-9D93-576EC99B4E8E}" destId="{1BCC7957-9080-7743-8BA3-6BCA4A277383}" srcOrd="3" destOrd="0" presId="urn:microsoft.com/office/officeart/2005/8/layout/vList2"/>
    <dgm:cxn modelId="{EDFA2859-2171-0A42-8D30-FA4068F6E6B0}" type="presParOf" srcId="{25B8E7C4-26E1-F84E-9D93-576EC99B4E8E}" destId="{3E6C118D-9C37-8641-A151-F9F7ECEEA176}" srcOrd="4" destOrd="0" presId="urn:microsoft.com/office/officeart/2005/8/layout/vList2"/>
    <dgm:cxn modelId="{DE2DC0C5-2415-6741-8291-DC82043D6725}" type="presParOf" srcId="{25B8E7C4-26E1-F84E-9D93-576EC99B4E8E}" destId="{E8CA6FD3-3C9F-F248-A3D4-8E798DC441C0}" srcOrd="5" destOrd="0" presId="urn:microsoft.com/office/officeart/2005/8/layout/vList2"/>
    <dgm:cxn modelId="{CD900F84-5C16-494E-A7C7-9E69C4427FBF}" type="presParOf" srcId="{25B8E7C4-26E1-F84E-9D93-576EC99B4E8E}" destId="{E2D4C05F-C748-574B-894C-9AAF10941BD4}" srcOrd="6" destOrd="0" presId="urn:microsoft.com/office/officeart/2005/8/layout/vList2"/>
    <dgm:cxn modelId="{0BBFF44A-E7E6-5A47-B7BE-EC62F8A528CD}" type="presParOf" srcId="{25B8E7C4-26E1-F84E-9D93-576EC99B4E8E}" destId="{17752550-E455-074E-B568-ED9826618F14}" srcOrd="7" destOrd="0" presId="urn:microsoft.com/office/officeart/2005/8/layout/vList2"/>
    <dgm:cxn modelId="{9CAF0C11-69EE-FE49-8C4D-7CAAC58B375D}" type="presParOf" srcId="{25B8E7C4-26E1-F84E-9D93-576EC99B4E8E}" destId="{F6944F31-BE05-5B4B-8525-1F06AA06F4C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AB24A-9CDC-43C3-B207-A885038C339C}">
      <dsp:nvSpPr>
        <dsp:cNvPr id="0" name=""/>
        <dsp:cNvSpPr/>
      </dsp:nvSpPr>
      <dsp:spPr>
        <a:xfrm>
          <a:off x="1020487" y="85050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EE5516-8C8B-4D38-919B-3E620B18AB21}">
      <dsp:nvSpPr>
        <dsp:cNvPr id="0" name=""/>
        <dsp:cNvSpPr/>
      </dsp:nvSpPr>
      <dsp:spPr>
        <a:xfrm>
          <a:off x="393" y="206303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Main memory (Byte)</a:t>
          </a:r>
          <a:endParaRPr lang="en-US" sz="2800" kern="1200"/>
        </a:p>
      </dsp:txBody>
      <dsp:txXfrm>
        <a:off x="393" y="2063034"/>
        <a:ext cx="3138750" cy="470812"/>
      </dsp:txXfrm>
    </dsp:sp>
    <dsp:sp modelId="{45CBEF29-D886-444E-8011-E1E0746FBF0D}">
      <dsp:nvSpPr>
        <dsp:cNvPr id="0" name=""/>
        <dsp:cNvSpPr/>
      </dsp:nvSpPr>
      <dsp:spPr>
        <a:xfrm>
          <a:off x="393" y="2586853"/>
          <a:ext cx="3138750" cy="91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Personal computer: 4 GByte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Supercomputer: 40 </a:t>
          </a:r>
          <a:r>
            <a:rPr lang="en-GB" sz="1700" kern="1200" dirty="0" err="1"/>
            <a:t>TByte</a:t>
          </a:r>
          <a:r>
            <a:rPr lang="en-GB" sz="1700" kern="120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(factor 10,000)</a:t>
          </a:r>
          <a:endParaRPr lang="en-US" sz="1700" kern="1200" dirty="0"/>
        </a:p>
      </dsp:txBody>
      <dsp:txXfrm>
        <a:off x="393" y="2586853"/>
        <a:ext cx="3138750" cy="913976"/>
      </dsp:txXfrm>
    </dsp:sp>
    <dsp:sp modelId="{88D71114-11DF-4FE2-8C5F-45D6A334C7D6}">
      <dsp:nvSpPr>
        <dsp:cNvPr id="0" name=""/>
        <dsp:cNvSpPr/>
      </dsp:nvSpPr>
      <dsp:spPr>
        <a:xfrm>
          <a:off x="4708518" y="85050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F4F887-F537-4FEF-A2DE-D8CE04A22A58}">
      <dsp:nvSpPr>
        <dsp:cNvPr id="0" name=""/>
        <dsp:cNvSpPr/>
      </dsp:nvSpPr>
      <dsp:spPr>
        <a:xfrm>
          <a:off x="3688425" y="206303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Disk space (Byte)</a:t>
          </a:r>
          <a:endParaRPr lang="en-US" sz="2800" kern="1200"/>
        </a:p>
      </dsp:txBody>
      <dsp:txXfrm>
        <a:off x="3688425" y="2063034"/>
        <a:ext cx="3138750" cy="470812"/>
      </dsp:txXfrm>
    </dsp:sp>
    <dsp:sp modelId="{AAB54D8C-39DE-4151-8376-966D4B2A9FD0}">
      <dsp:nvSpPr>
        <dsp:cNvPr id="0" name=""/>
        <dsp:cNvSpPr/>
      </dsp:nvSpPr>
      <dsp:spPr>
        <a:xfrm>
          <a:off x="3688425" y="2586853"/>
          <a:ext cx="3138750" cy="91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Single disk 2004: 200 GByte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Supercomputer: </a:t>
          </a:r>
          <a:r>
            <a:rPr lang="en-GB" sz="1700" kern="1200" dirty="0" err="1"/>
            <a:t>PetaByte</a:t>
          </a:r>
          <a:r>
            <a:rPr lang="en-GB" sz="1700" kern="120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(factor 1,000,000)</a:t>
          </a:r>
          <a:endParaRPr lang="en-US" sz="1700" kern="1200" dirty="0"/>
        </a:p>
      </dsp:txBody>
      <dsp:txXfrm>
        <a:off x="3688425" y="2586853"/>
        <a:ext cx="3138750" cy="913976"/>
      </dsp:txXfrm>
    </dsp:sp>
    <dsp:sp modelId="{84473DB2-B79B-442B-8268-8BCB3AC265ED}">
      <dsp:nvSpPr>
        <dsp:cNvPr id="0" name=""/>
        <dsp:cNvSpPr/>
      </dsp:nvSpPr>
      <dsp:spPr>
        <a:xfrm>
          <a:off x="8396550" y="85050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7E3D2-CB08-4FB9-8E96-ED1349DE706E}">
      <dsp:nvSpPr>
        <dsp:cNvPr id="0" name=""/>
        <dsp:cNvSpPr/>
      </dsp:nvSpPr>
      <dsp:spPr>
        <a:xfrm>
          <a:off x="7376456" y="2063034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800" kern="1200"/>
            <a:t>Tape storage (Byte)</a:t>
          </a:r>
          <a:endParaRPr lang="en-US" sz="2800" kern="1200"/>
        </a:p>
      </dsp:txBody>
      <dsp:txXfrm>
        <a:off x="7376456" y="2063034"/>
        <a:ext cx="3138750" cy="470812"/>
      </dsp:txXfrm>
    </dsp:sp>
    <dsp:sp modelId="{D01F34B1-F2E5-406B-831F-DD4953747C0D}">
      <dsp:nvSpPr>
        <dsp:cNvPr id="0" name=""/>
        <dsp:cNvSpPr/>
      </dsp:nvSpPr>
      <dsp:spPr>
        <a:xfrm>
          <a:off x="7376456" y="2586853"/>
          <a:ext cx="3138750" cy="913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Personal computer: 200 GByte</a:t>
          </a:r>
          <a:endParaRPr lang="en-US" sz="1700" kern="1200"/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Supercomputer: 1.6 </a:t>
          </a:r>
          <a:r>
            <a:rPr lang="en-GB" sz="1700" kern="1200" dirty="0" err="1"/>
            <a:t>Pbyte</a:t>
          </a:r>
          <a:r>
            <a:rPr lang="en-GB" sz="1700" kern="1200" dirty="0"/>
            <a:t>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(factor 8,000)</a:t>
          </a:r>
          <a:endParaRPr lang="en-US" sz="1700" kern="1200" dirty="0"/>
        </a:p>
      </dsp:txBody>
      <dsp:txXfrm>
        <a:off x="7376456" y="2586853"/>
        <a:ext cx="3138750" cy="913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BFFFAE-6BEC-8047-AC71-3EC43ED3C9A4}">
      <dsp:nvSpPr>
        <dsp:cNvPr id="0" name=""/>
        <dsp:cNvSpPr/>
      </dsp:nvSpPr>
      <dsp:spPr>
        <a:xfrm>
          <a:off x="0" y="434169"/>
          <a:ext cx="10515600" cy="5756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Use several SMP systems</a:t>
          </a:r>
          <a:endParaRPr lang="en-US" sz="2400" kern="1200"/>
        </a:p>
      </dsp:txBody>
      <dsp:txXfrm>
        <a:off x="28100" y="462269"/>
        <a:ext cx="10459400" cy="519439"/>
      </dsp:txXfrm>
    </dsp:sp>
    <dsp:sp modelId="{0944F52F-FCC8-0241-9A58-F77D0F99BA81}">
      <dsp:nvSpPr>
        <dsp:cNvPr id="0" name=""/>
        <dsp:cNvSpPr/>
      </dsp:nvSpPr>
      <dsp:spPr>
        <a:xfrm>
          <a:off x="0" y="1009809"/>
          <a:ext cx="10515600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1900" kern="1200"/>
            <a:t>Combination of shared memory systems and distributed memory system</a:t>
          </a:r>
          <a:endParaRPr lang="en-US" sz="1900" kern="1200"/>
        </a:p>
      </dsp:txBody>
      <dsp:txXfrm>
        <a:off x="0" y="1009809"/>
        <a:ext cx="10515600" cy="397440"/>
      </dsp:txXfrm>
    </dsp:sp>
    <dsp:sp modelId="{384A2055-61F8-7B42-9542-58223642C497}">
      <dsp:nvSpPr>
        <dsp:cNvPr id="0" name=""/>
        <dsp:cNvSpPr/>
      </dsp:nvSpPr>
      <dsp:spPr>
        <a:xfrm>
          <a:off x="0" y="1407249"/>
          <a:ext cx="10515600" cy="575639"/>
        </a:xfrm>
        <a:prstGeom prst="roundRect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The good thing: scalable performance according to your financial budget</a:t>
          </a:r>
          <a:endParaRPr lang="en-US" sz="2400" kern="1200"/>
        </a:p>
      </dsp:txBody>
      <dsp:txXfrm>
        <a:off x="28100" y="1435349"/>
        <a:ext cx="10459400" cy="519439"/>
      </dsp:txXfrm>
    </dsp:sp>
    <dsp:sp modelId="{3E6C118D-9C37-8641-A151-F9F7ECEEA176}">
      <dsp:nvSpPr>
        <dsp:cNvPr id="0" name=""/>
        <dsp:cNvSpPr/>
      </dsp:nvSpPr>
      <dsp:spPr>
        <a:xfrm>
          <a:off x="0" y="2052009"/>
          <a:ext cx="10515600" cy="57563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The bad thing: programming gets even more complicated (hybrid programming)</a:t>
          </a:r>
          <a:endParaRPr lang="en-US" sz="2400" kern="1200"/>
        </a:p>
      </dsp:txBody>
      <dsp:txXfrm>
        <a:off x="28100" y="2080109"/>
        <a:ext cx="10459400" cy="519439"/>
      </dsp:txXfrm>
    </dsp:sp>
    <dsp:sp modelId="{E2D4C05F-C748-574B-894C-9AAF10941BD4}">
      <dsp:nvSpPr>
        <dsp:cNvPr id="0" name=""/>
        <dsp:cNvSpPr/>
      </dsp:nvSpPr>
      <dsp:spPr>
        <a:xfrm>
          <a:off x="0" y="2696769"/>
          <a:ext cx="10515600" cy="575639"/>
        </a:xfrm>
        <a:prstGeom prst="roundRect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/>
            <a:t>The reality: vendors like to sell these systems, because they are easier to build</a:t>
          </a:r>
          <a:endParaRPr lang="en-US" sz="2400" kern="1200"/>
        </a:p>
      </dsp:txBody>
      <dsp:txXfrm>
        <a:off x="28100" y="2724869"/>
        <a:ext cx="10459400" cy="519439"/>
      </dsp:txXfrm>
    </dsp:sp>
    <dsp:sp modelId="{F6944F31-BE05-5B4B-8525-1F06AA06F4C6}">
      <dsp:nvSpPr>
        <dsp:cNvPr id="0" name=""/>
        <dsp:cNvSpPr/>
      </dsp:nvSpPr>
      <dsp:spPr>
        <a:xfrm>
          <a:off x="0" y="3341528"/>
          <a:ext cx="10515600" cy="57563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KWTRP and Pwani clusters are hybrid systems</a:t>
          </a:r>
        </a:p>
      </dsp:txBody>
      <dsp:txXfrm>
        <a:off x="28100" y="3369628"/>
        <a:ext cx="10459400" cy="51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F6442-BC8F-0340-BF87-5371B161BE0C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157BA1-2EBC-8545-A656-C67635F03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20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DA5F6267-60C6-2842-8A6C-B3C6FD43F6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781B6F3-026D-5341-B717-D8592D903A13}" type="slidenum">
              <a:rPr lang="en-US" altLang="en-US"/>
              <a:pPr/>
              <a:t>42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CB6B1CB-62AD-3F49-A63E-FF9D898F64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F3504215-8CBC-D346-A24D-F9CD498C0D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13306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AFC5FB3C-3A0F-3A4A-8F64-D70618CCD6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437BCAC-DC34-144B-858B-656E924E473F}" type="slidenum">
              <a:rPr lang="en-US" altLang="en-US"/>
              <a:pPr/>
              <a:t>43</a:t>
            </a:fld>
            <a:endParaRPr lang="en-US" altLang="en-US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585F23D0-663E-B648-A3FA-D0CF0054723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DBC47F3E-E624-5946-A911-7B0DCC3FDD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7933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A31E5A40-5720-3344-B5A2-AC54D06171B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148772B-4D11-7643-9764-CAC1909B77C9}" type="slidenum">
              <a:rPr lang="en-US" altLang="en-US"/>
              <a:pPr/>
              <a:t>61</a:t>
            </a:fld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FEAE9EDB-915D-4447-93D4-39170015448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DCC8B002-CD17-B641-B4FE-156AE8DEAA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4824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2E32B993-4B14-064F-97ED-E95817E39C1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26EA90-6088-5741-9217-76E40279900C}" type="slidenum">
              <a:rPr lang="en-US" altLang="en-US"/>
              <a:pPr/>
              <a:t>62</a:t>
            </a:fld>
            <a:endParaRPr lang="en-US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34CE36B8-A565-A14D-B6B4-D9CFFA8922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ACEC1385-FF78-AB44-8D63-B55264E6F1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0430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8C144A-2BCB-1A4C-AE9C-7D1AA112845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9067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567D-AC04-E94D-B4EC-651E7DBCC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66D4D-B824-3346-B5BD-8CA8F7088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DF36C-CB63-9B4F-BCF5-E2A50C92C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6D6FF5-8EA3-2746-8159-A7B8AC3D1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688F0-8A3F-2147-A87F-2C0145708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26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4947-037F-8E40-B1EF-4E6F264E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9955A2-408F-F84F-9169-BD1B92FC59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723DF7-445C-344D-9CFE-F237DA88F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2A3B1-670B-6444-A25E-5E7C82DA1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9455B-17AB-694E-8357-0826D6A8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78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B5D18-D6B7-2E4F-850F-35436E98F4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0D5F53-671C-F243-B254-8EC9DEDF1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39BC2E-E9E0-8D4E-94BF-B3F6FD208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40159-E1DA-EF41-B853-0943490B6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94541-E20F-714B-AAFA-4FEA1E9A0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92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AFB3F-AF7E-D04F-9F59-45FF5EDC3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878B55-685F-F547-8548-DEFB15DD3643}" type="datetime1">
              <a:rPr lang="en-US" altLang="en-US"/>
              <a:pPr>
                <a:defRPr/>
              </a:pPr>
              <a:t>1/29/20</a:t>
            </a:fld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D5436-657D-6943-AF62-A9B33BEB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Computational Methods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6E49C-7A59-2540-8E06-D0A4C312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4A89F5-6CB2-AC45-B8EA-BC7BC681B31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2102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9B7B-ADD3-004B-8BBF-B96A16159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DB037-997D-F44A-8AC6-DED3CBF67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141C2-559D-3B49-A901-454DABED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059AC-2CA8-7C4F-9609-11BE1A343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CBFD9-B1D1-2749-93EF-C76B1F25D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58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BDDB9-ACEC-1D43-B464-6B9698BE9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64B47-FEB8-9446-85F4-CF8756FED3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06D985-B35C-5547-8E32-5F59C4898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B2B25-782E-094F-95BB-4E556697C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13164-42FC-AC4E-A5A1-1554A07F3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24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65A6-B107-7F4F-9E48-647522DE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0CF5-0863-0B41-87E2-9107139979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7550-1EF8-D743-9D9E-5B14E1C44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C38E4-191E-1F4D-8D9C-CE8D83DE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660E0-E5A7-784E-AE63-9A12C019A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36BE99-7FD8-C64B-B62A-C140116D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4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C30E-9292-3649-9CFC-FD15F2EFB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77150-5E5A-6747-8FD4-355EDB8A3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9FEA96-9AB6-5844-99DE-24BD67CDE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D2899B-4354-E248-BB7A-5F17FF7419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7B7F5F-8E58-2642-9357-09BA5F1AA2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0EA87B-5853-E345-8E1C-D0030578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47535A-BF62-204F-BD39-85EA970DB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1F697-EC2B-AB4B-A007-2D1BCB00D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99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CFFD9-3937-C14C-B6CA-AFE11C0C4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9828DD-CEC2-EA47-ABFA-399CF6AAB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A3364F-765F-8C43-95F2-965B6A88E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0442F-C157-8F49-ABA7-6B444738F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56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6DCF46-C15A-4347-8046-DD2D28072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866516-DA73-644F-B61F-1A1A66740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A8760-6080-A047-AE91-060AC6B99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703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5A70-D64E-794D-A8D7-18A931B80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A61AE-61AE-EB4B-8EE1-3D3EA8800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B44170-D39D-484E-A273-DDCB113C60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719D9B-A416-114F-8E50-924785FC9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978E5-7EB8-534F-B597-AB04A1945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FBAB62-2399-0543-9074-7F64B391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3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817EF-DBE3-F840-A42B-546C96E97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E05C1-3720-F74E-9834-5008310315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F607AC-FBF5-DA45-867D-2811EA68E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4DF04D-C830-C847-A73E-A047ABD2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A5F01-60DD-344F-9DC6-F0746C00B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0DD61C-8BF1-8348-B7DC-495FA4755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994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9E8BEE-82FC-E146-A8E3-E848FE41C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CB137C-3BDA-B841-B64B-E9901B0E63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DFC3B-165E-DC40-9BAD-ED82D81CA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85CE1-87B3-284B-BE4E-18BEBC4258AD}" type="datetimeFigureOut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149B7-FDB0-B448-8B6A-5456DDAB0B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5856C-8BE6-544F-93D8-671F0A3BA2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A5A4E-99A0-8241-BA99-B9C6FC8170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8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bioteam.net/" TargetMode="Externa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bioteam.net/" TargetMode="Externa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bioteam.net/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bioteam.net/" TargetMode="Externa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://bioteam.net/" TargetMode="Externa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bioteam.net/" TargetMode="Externa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jpeg"/><Relationship Id="rId5" Type="http://schemas.openxmlformats.org/officeDocument/2006/relationships/image" Target="../media/image46.tiff"/><Relationship Id="rId4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mailto:--mail-user=evilliers@kemri-wellcome.org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seqanswers.com/wiki/BWA-SW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owtie-bio.sourceforge.net/bowtie2/index.shtml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16BAD-EAB8-A54F-91E8-779621E0A9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90185" y="263719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High Performance computing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39A0289-671F-E34F-99AE-892910A121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72F7C3C-4F23-7744-B967-8364B004A726}"/>
              </a:ext>
            </a:extLst>
          </p:cNvPr>
          <p:cNvSpPr>
            <a:spLocks noGrp="1"/>
          </p:cNvSpPr>
          <p:nvPr/>
        </p:nvSpPr>
        <p:spPr bwMode="auto">
          <a:xfrm>
            <a:off x="2869878" y="3224148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lc="http://schemas.openxmlformats.org/drawingml/2006/lockedCanvas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lc="http://schemas.openxmlformats.org/drawingml/2006/lockedCanvas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/>
              <a:t>Dr</a:t>
            </a:r>
            <a:r>
              <a:rPr lang="en-US" sz="2800" dirty="0"/>
              <a:t> Etienne de Villiers</a:t>
            </a:r>
          </a:p>
          <a:p>
            <a:endParaRPr lang="en-US" sz="2000" dirty="0"/>
          </a:p>
          <a:p>
            <a:r>
              <a:rPr lang="en-US" sz="2000" dirty="0"/>
              <a:t>KEMRI </a:t>
            </a:r>
            <a:r>
              <a:rPr lang="en-US" sz="2000" dirty="0" err="1"/>
              <a:t>Wellcome</a:t>
            </a:r>
            <a:r>
              <a:rPr lang="en-US" sz="2000" dirty="0"/>
              <a:t> Trust Research Programme</a:t>
            </a:r>
          </a:p>
          <a:p>
            <a:r>
              <a:rPr lang="en-US" sz="2000" dirty="0"/>
              <a:t>Kilifi, Kenya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B7EB33-F3DB-2248-B50E-CC970D257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5896" y="5406558"/>
            <a:ext cx="2869635" cy="327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AE2722-7430-5647-AA85-5FE207E24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469" y="5203946"/>
            <a:ext cx="2553910" cy="78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4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84320-2742-0948-8AB6-2748C27B2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Measures...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6FE87D-3EA3-4E99-A125-6FEEA0B436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858649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77780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D9D2-D12A-1D4F-8BB9-89A3617CB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Memory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3036-1F3C-1E41-BBCB-BEB22E9B0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3166" y="1690688"/>
            <a:ext cx="10515600" cy="4351338"/>
          </a:xfrm>
        </p:spPr>
        <p:txBody>
          <a:bodyPr/>
          <a:lstStyle/>
          <a:p>
            <a:r>
              <a:rPr lang="en-GB" dirty="0"/>
              <a:t>How is the main memory organized?</a:t>
            </a:r>
          </a:p>
          <a:p>
            <a:pPr lvl="1"/>
            <a:r>
              <a:rPr lang="en-GB" dirty="0"/>
              <a:t>Distributed memory architecture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Shared memory architecture</a:t>
            </a:r>
          </a:p>
          <a:p>
            <a:pPr lvl="1"/>
            <a:endParaRPr lang="en-GB" dirty="0"/>
          </a:p>
          <a:p>
            <a:endParaRPr lang="en-US" dirty="0"/>
          </a:p>
        </p:txBody>
      </p:sp>
      <p:pic>
        <p:nvPicPr>
          <p:cNvPr id="1028" name="Picture 4" descr="Image result for memory architecture">
            <a:extLst>
              <a:ext uri="{FF2B5EF4-FFF2-40B4-BE49-F238E27FC236}">
                <a16:creationId xmlns:a16="http://schemas.microsoft.com/office/drawing/2014/main" id="{CC1AB689-BA78-684E-A46C-CB2B09FDD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70" y="3144982"/>
            <a:ext cx="4648364" cy="289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56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CD632-2AB3-F541-99F7-272AC3CE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Memory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F1644-D0AE-2E4A-B763-2EADF92BA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Autonomous computers connected via network</a:t>
            </a:r>
          </a:p>
          <a:p>
            <a:r>
              <a:rPr lang="en-GB" dirty="0"/>
              <a:t>Processes on each compute node have access to local memory only</a:t>
            </a:r>
          </a:p>
          <a:p>
            <a:r>
              <a:rPr lang="en-GB" dirty="0"/>
              <a:t>Parallel program spawns processes over a set of processors</a:t>
            </a:r>
          </a:p>
          <a:p>
            <a:r>
              <a:rPr lang="en-GB" dirty="0"/>
              <a:t>Communication between computers (processes) via message passing</a:t>
            </a:r>
          </a:p>
          <a:p>
            <a:r>
              <a:rPr lang="en-GB" dirty="0"/>
              <a:t>Called: multi computer system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7CF31-6B5F-DD46-BDE1-EA73F0427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7308" y="1690688"/>
            <a:ext cx="4188095" cy="486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63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B2FBC-B01F-6942-B685-E5C20CE31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Memory Architecture...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19919-FB05-4E4E-B45F-46529E642D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Advantages</a:t>
            </a:r>
          </a:p>
          <a:p>
            <a:pPr lvl="1"/>
            <a:r>
              <a:rPr lang="en-GB" dirty="0"/>
              <a:t>Good scalability: just buy new nodes</a:t>
            </a:r>
          </a:p>
          <a:p>
            <a:pPr lvl="2"/>
            <a:r>
              <a:rPr lang="en-GB" dirty="0"/>
              <a:t>Concept scales up to 10.000+ nodes</a:t>
            </a:r>
          </a:p>
          <a:p>
            <a:pPr lvl="1"/>
            <a:r>
              <a:rPr lang="en-GB" dirty="0"/>
              <a:t>You can use what you already have</a:t>
            </a:r>
          </a:p>
          <a:p>
            <a:pPr lvl="1"/>
            <a:r>
              <a:rPr lang="en-GB" dirty="0"/>
              <a:t>Extend the system when you have money and need for more power</a:t>
            </a:r>
          </a:p>
          <a:p>
            <a:r>
              <a:rPr lang="en-GB" dirty="0"/>
              <a:t>Disadvantages</a:t>
            </a:r>
          </a:p>
          <a:p>
            <a:pPr lvl="1"/>
            <a:r>
              <a:rPr lang="en-GB" dirty="0"/>
              <a:t>Complicated programming: parallelization of formerly sequential programs (including complicated debugging, performance tuning, load balancing, etc.)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549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086C0-49B2-E44F-8E77-4E346FA8B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Memory Architecture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AA3AD-97FB-8649-9C8C-F216FAB093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7260" y="1825625"/>
            <a:ext cx="4596539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Several processors in one box (e.g. multiprocessor motherboard)</a:t>
            </a:r>
          </a:p>
          <a:p>
            <a:r>
              <a:rPr lang="en-GB" dirty="0"/>
              <a:t>Each process on a processor sees complete address space</a:t>
            </a:r>
          </a:p>
          <a:p>
            <a:r>
              <a:rPr lang="en-GB" dirty="0"/>
              <a:t>Communication between processes via shared variables</a:t>
            </a:r>
          </a:p>
          <a:p>
            <a:r>
              <a:rPr lang="en-GB" dirty="0"/>
              <a:t>Called: multiprocessor system, </a:t>
            </a:r>
            <a:r>
              <a:rPr lang="en-GB" b="1" dirty="0"/>
              <a:t>symmetric multiprocessing system </a:t>
            </a:r>
            <a:r>
              <a:rPr lang="en-GB" dirty="0"/>
              <a:t>(SMP)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5D186-4CD7-6648-B182-B05805A1C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188" y="1823983"/>
            <a:ext cx="4190031" cy="466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19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63D3B-760E-EE4D-9916-CFF0D7AD1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Shared Memory Architecture...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12718D-E31A-0E47-B416-FA166AA9D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Advantages</a:t>
            </a:r>
          </a:p>
          <a:p>
            <a:pPr lvl="1"/>
            <a:r>
              <a:rPr lang="en-GB" dirty="0"/>
              <a:t>Much easier programming</a:t>
            </a:r>
          </a:p>
          <a:p>
            <a:r>
              <a:rPr lang="en-GB" dirty="0"/>
              <a:t>Disadvantages</a:t>
            </a:r>
          </a:p>
          <a:p>
            <a:pPr lvl="1"/>
            <a:r>
              <a:rPr lang="en-GB" dirty="0"/>
              <a:t>Limited scalability: up to 64 processors</a:t>
            </a:r>
          </a:p>
          <a:p>
            <a:pPr lvl="1"/>
            <a:r>
              <a:rPr lang="en-GB" dirty="0"/>
              <a:t>Reason: interconnection network becomes bottleneck</a:t>
            </a:r>
          </a:p>
          <a:p>
            <a:pPr lvl="1"/>
            <a:r>
              <a:rPr lang="en-GB" dirty="0"/>
              <a:t>Limited extensibility</a:t>
            </a:r>
          </a:p>
          <a:p>
            <a:pPr lvl="1"/>
            <a:r>
              <a:rPr lang="en-GB" dirty="0"/>
              <a:t>Very expensive due to high performance interconnection network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027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75DB8-2858-6C43-B3A6-9A922DACC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Hybrid Architectures</a:t>
            </a:r>
            <a:endParaRPr lang="en-US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68A3C46-9A8E-4C72-BF90-6D6C3CA4FB8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939800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655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D72EE-949A-B948-8B2E-7FB971C14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Supercomputers vs. Clusters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2CA96-B8E6-9246-BB40-07E90FEB3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7174423" cy="4652962"/>
          </a:xfrm>
        </p:spPr>
        <p:txBody>
          <a:bodyPr>
            <a:normAutofit/>
          </a:bodyPr>
          <a:lstStyle/>
          <a:p>
            <a:r>
              <a:rPr lang="en-GB" dirty="0"/>
              <a:t>Supercomputers (Distributed/shared memory)</a:t>
            </a:r>
          </a:p>
          <a:p>
            <a:pPr lvl="1"/>
            <a:r>
              <a:rPr lang="en-GB" dirty="0"/>
              <a:t>Constructed by a major vendor (IBM, HP, ...)</a:t>
            </a:r>
          </a:p>
          <a:p>
            <a:pPr lvl="1"/>
            <a:r>
              <a:rPr lang="en-GB" dirty="0"/>
              <a:t>Use custom components (processor, network, ...)</a:t>
            </a:r>
          </a:p>
          <a:p>
            <a:pPr lvl="1"/>
            <a:r>
              <a:rPr lang="en-GB" dirty="0"/>
              <a:t>Custom (Unix-like) operating systems</a:t>
            </a:r>
          </a:p>
          <a:p>
            <a:pPr lvl="1"/>
            <a:endParaRPr lang="en-GB" dirty="0"/>
          </a:p>
          <a:p>
            <a:r>
              <a:rPr lang="en-GB" dirty="0"/>
              <a:t>Clusters (Network of workstations, NOWs)</a:t>
            </a:r>
          </a:p>
          <a:p>
            <a:pPr lvl="1"/>
            <a:r>
              <a:rPr lang="en-GB" dirty="0"/>
              <a:t>Assembled by vendor or users</a:t>
            </a:r>
          </a:p>
          <a:p>
            <a:pPr lvl="1"/>
            <a:r>
              <a:rPr lang="en-GB" dirty="0"/>
              <a:t>Commodity-of-the-shelf components (COTS)</a:t>
            </a:r>
          </a:p>
          <a:p>
            <a:pPr lvl="1"/>
            <a:r>
              <a:rPr lang="en-GB" dirty="0"/>
              <a:t>Linux operating system</a:t>
            </a:r>
          </a:p>
          <a:p>
            <a:endParaRPr lang="en-US" dirty="0"/>
          </a:p>
        </p:txBody>
      </p:sp>
      <p:pic>
        <p:nvPicPr>
          <p:cNvPr id="41986" name="Picture 2" descr="Image result for cray computer hpc">
            <a:extLst>
              <a:ext uri="{FF2B5EF4-FFF2-40B4-BE49-F238E27FC236}">
                <a16:creationId xmlns:a16="http://schemas.microsoft.com/office/drawing/2014/main" id="{B71CAD5F-477E-A140-A1E1-0DF526A4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623" y="1406189"/>
            <a:ext cx="3601852" cy="189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omputing cluster raspberry pi">
            <a:extLst>
              <a:ext uri="{FF2B5EF4-FFF2-40B4-BE49-F238E27FC236}">
                <a16:creationId xmlns:a16="http://schemas.microsoft.com/office/drawing/2014/main" id="{A59D91CA-6C17-C64A-ACDA-331B5958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890" y="4342203"/>
            <a:ext cx="3733585" cy="1810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aspberry pi">
            <a:extLst>
              <a:ext uri="{FF2B5EF4-FFF2-40B4-BE49-F238E27FC236}">
                <a16:creationId xmlns:a16="http://schemas.microsoft.com/office/drawing/2014/main" id="{A27B8D49-F4A2-C44F-9EB4-90E2E699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63" y="5130267"/>
            <a:ext cx="1022927" cy="1022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57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DEE5C6BA-FE2A-4C38-8D88-E70C06E54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8905" y="3726"/>
            <a:ext cx="648309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3E66F28-0926-4CFB-BDAB-646CAB184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7BECFF-B66B-1E4F-9848-2AF9D215F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000000"/>
                </a:solidFill>
              </a:rPr>
              <a:t>Supercomputers vs. Clusters...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77" name="Freeform 60">
            <a:extLst>
              <a:ext uri="{FF2B5EF4-FFF2-40B4-BE49-F238E27FC236}">
                <a16:creationId xmlns:a16="http://schemas.microsoft.com/office/drawing/2014/main" id="{DE9FA85F-F0FB-4952-A05F-04CC67B18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3099" y="1"/>
            <a:ext cx="3960192" cy="2251543"/>
          </a:xfrm>
          <a:custGeom>
            <a:avLst/>
            <a:gdLst>
              <a:gd name="connsiteX0" fmla="*/ 20753 w 3960192"/>
              <a:gd name="connsiteY0" fmla="*/ 0 h 2251543"/>
              <a:gd name="connsiteX1" fmla="*/ 3939439 w 3960192"/>
              <a:gd name="connsiteY1" fmla="*/ 0 h 2251543"/>
              <a:gd name="connsiteX2" fmla="*/ 3949969 w 3960192"/>
              <a:gd name="connsiteY2" fmla="*/ 68994 h 2251543"/>
              <a:gd name="connsiteX3" fmla="*/ 3960192 w 3960192"/>
              <a:gd name="connsiteY3" fmla="*/ 271447 h 2251543"/>
              <a:gd name="connsiteX4" fmla="*/ 1980096 w 3960192"/>
              <a:gd name="connsiteY4" fmla="*/ 2251543 h 2251543"/>
              <a:gd name="connsiteX5" fmla="*/ 0 w 3960192"/>
              <a:gd name="connsiteY5" fmla="*/ 271447 h 2251543"/>
              <a:gd name="connsiteX6" fmla="*/ 10223 w 3960192"/>
              <a:gd name="connsiteY6" fmla="*/ 68994 h 2251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0192" h="2251543">
                <a:moveTo>
                  <a:pt x="20753" y="0"/>
                </a:moveTo>
                <a:lnTo>
                  <a:pt x="3939439" y="0"/>
                </a:lnTo>
                <a:lnTo>
                  <a:pt x="3949969" y="68994"/>
                </a:lnTo>
                <a:cubicBezTo>
                  <a:pt x="3956729" y="135559"/>
                  <a:pt x="3960192" y="203099"/>
                  <a:pt x="3960192" y="271447"/>
                </a:cubicBezTo>
                <a:cubicBezTo>
                  <a:pt x="3960192" y="1365024"/>
                  <a:pt x="3073673" y="2251543"/>
                  <a:pt x="1980096" y="2251543"/>
                </a:cubicBezTo>
                <a:cubicBezTo>
                  <a:pt x="886519" y="2251543"/>
                  <a:pt x="0" y="1365024"/>
                  <a:pt x="0" y="271447"/>
                </a:cubicBezTo>
                <a:cubicBezTo>
                  <a:pt x="0" y="203099"/>
                  <a:pt x="3463" y="135559"/>
                  <a:pt x="10223" y="68994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8" name="Picture 4" descr="Image result for supercomputer">
            <a:extLst>
              <a:ext uri="{FF2B5EF4-FFF2-40B4-BE49-F238E27FC236}">
                <a16:creationId xmlns:a16="http://schemas.microsoft.com/office/drawing/2014/main" id="{07929FF4-DCF6-FA45-BF1F-2BD53B0E9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2" r="-1" b="27479"/>
          <a:stretch/>
        </p:blipFill>
        <p:spPr bwMode="auto">
          <a:xfrm>
            <a:off x="6632714" y="1"/>
            <a:ext cx="3674754" cy="2106932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B6CA80-DFDF-014A-BA5A-3EE1DC62C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421682"/>
            <a:ext cx="4977578" cy="3639289"/>
          </a:xfrm>
        </p:spPr>
        <p:txBody>
          <a:bodyPr anchor="ctr">
            <a:normAutofit lnSpcReduction="10000"/>
          </a:bodyPr>
          <a:lstStyle/>
          <a:p>
            <a:r>
              <a:rPr lang="en-GB" sz="2400" dirty="0">
                <a:solidFill>
                  <a:srgbClr val="000000"/>
                </a:solidFill>
              </a:rPr>
              <a:t>Supercomputers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Very expensive to buy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Usually high availability and scalability</a:t>
            </a:r>
          </a:p>
          <a:p>
            <a:pPr lvl="1"/>
            <a:endParaRPr lang="en-GB" dirty="0">
              <a:solidFill>
                <a:srgbClr val="000000"/>
              </a:solidFill>
            </a:endParaRPr>
          </a:p>
          <a:p>
            <a:r>
              <a:rPr lang="en-GB" sz="2400" dirty="0">
                <a:solidFill>
                  <a:srgbClr val="000000"/>
                </a:solidFill>
              </a:rPr>
              <a:t>Clusters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Factor 10 cheaper to buy, but: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Very expensive to own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Lower overall availability and scalability</a:t>
            </a: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79" name="Freeform 68">
            <a:extLst>
              <a:ext uri="{FF2B5EF4-FFF2-40B4-BE49-F238E27FC236}">
                <a16:creationId xmlns:a16="http://schemas.microsoft.com/office/drawing/2014/main" id="{FEBD362A-CC27-47D9-8FC3-A5E91BA07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35296" y="2922177"/>
            <a:ext cx="4956705" cy="3945299"/>
          </a:xfrm>
          <a:custGeom>
            <a:avLst/>
            <a:gdLst>
              <a:gd name="connsiteX0" fmla="*/ 2718646 w 4956705"/>
              <a:gd name="connsiteY0" fmla="*/ 0 h 3945299"/>
              <a:gd name="connsiteX1" fmla="*/ 4816486 w 4956705"/>
              <a:gd name="connsiteY1" fmla="*/ 989335 h 3945299"/>
              <a:gd name="connsiteX2" fmla="*/ 4956705 w 4956705"/>
              <a:gd name="connsiteY2" fmla="*/ 1176848 h 3945299"/>
              <a:gd name="connsiteX3" fmla="*/ 4956705 w 4956705"/>
              <a:gd name="connsiteY3" fmla="*/ 3945299 h 3945299"/>
              <a:gd name="connsiteX4" fmla="*/ 294783 w 4956705"/>
              <a:gd name="connsiteY4" fmla="*/ 3945299 h 3945299"/>
              <a:gd name="connsiteX5" fmla="*/ 213645 w 4956705"/>
              <a:gd name="connsiteY5" fmla="*/ 3776866 h 3945299"/>
              <a:gd name="connsiteX6" fmla="*/ 0 w 4956705"/>
              <a:gd name="connsiteY6" fmla="*/ 2718646 h 3945299"/>
              <a:gd name="connsiteX7" fmla="*/ 2718646 w 4956705"/>
              <a:gd name="connsiteY7" fmla="*/ 0 h 39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56705" h="3945299">
                <a:moveTo>
                  <a:pt x="2718646" y="0"/>
                </a:moveTo>
                <a:cubicBezTo>
                  <a:pt x="3563221" y="0"/>
                  <a:pt x="4317846" y="385123"/>
                  <a:pt x="4816486" y="989335"/>
                </a:cubicBezTo>
                <a:lnTo>
                  <a:pt x="4956705" y="1176848"/>
                </a:lnTo>
                <a:lnTo>
                  <a:pt x="4956705" y="3945299"/>
                </a:lnTo>
                <a:lnTo>
                  <a:pt x="294783" y="3945299"/>
                </a:lnTo>
                <a:lnTo>
                  <a:pt x="213645" y="3776866"/>
                </a:lnTo>
                <a:cubicBezTo>
                  <a:pt x="76074" y="3451612"/>
                  <a:pt x="0" y="3094013"/>
                  <a:pt x="0" y="2718646"/>
                </a:cubicBezTo>
                <a:cubicBezTo>
                  <a:pt x="0" y="1217179"/>
                  <a:pt x="1217179" y="0"/>
                  <a:pt x="271864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mage result for computing cluster">
            <a:extLst>
              <a:ext uri="{FF2B5EF4-FFF2-40B4-BE49-F238E27FC236}">
                <a16:creationId xmlns:a16="http://schemas.microsoft.com/office/drawing/2014/main" id="{17220EFD-AAB7-9346-B9F8-DAA9426663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612"/>
          <a:stretch/>
        </p:blipFill>
        <p:spPr bwMode="auto">
          <a:xfrm>
            <a:off x="7399326" y="3086207"/>
            <a:ext cx="4792674" cy="378126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759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F1E98-5584-CB42-8795-994135F1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 descr="Image result for top500 computer performance projection">
            <a:extLst>
              <a:ext uri="{FF2B5EF4-FFF2-40B4-BE49-F238E27FC236}">
                <a16:creationId xmlns:a16="http://schemas.microsoft.com/office/drawing/2014/main" id="{9988DFA4-D33A-1D44-B841-66E827911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04" y="515039"/>
            <a:ext cx="10786096" cy="597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691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D3D15-8A50-FA40-8518-F91D19743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GB" dirty="0"/>
            </a:br>
            <a:r>
              <a:rPr lang="en-GB" b="1" dirty="0"/>
              <a:t>Why High Performance Computing?</a:t>
            </a:r>
            <a:br>
              <a:rPr lang="en-GB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4BE1D-78D7-0047-98CF-5407C4077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Science and engineering needs</a:t>
            </a:r>
          </a:p>
          <a:p>
            <a:pPr lvl="1"/>
            <a:r>
              <a:rPr lang="en-US" dirty="0"/>
              <a:t>Replace complicated physical experiments by computer simulations</a:t>
            </a:r>
          </a:p>
          <a:p>
            <a:pPr lvl="1"/>
            <a:r>
              <a:rPr lang="en-US" dirty="0"/>
              <a:t>Evaluate more fine-grained models</a:t>
            </a:r>
          </a:p>
          <a:p>
            <a:r>
              <a:rPr lang="en-US" dirty="0"/>
              <a:t>User requirements</a:t>
            </a:r>
          </a:p>
          <a:p>
            <a:pPr lvl="1"/>
            <a:r>
              <a:rPr lang="en-US" dirty="0"/>
              <a:t>Compute masses of individual tasks</a:t>
            </a:r>
          </a:p>
          <a:p>
            <a:pPr lvl="1"/>
            <a:r>
              <a:rPr lang="en-US" dirty="0"/>
              <a:t>Compute complicated single tasks</a:t>
            </a:r>
          </a:p>
          <a:p>
            <a:r>
              <a:rPr lang="en-US" dirty="0"/>
              <a:t>Available computational power</a:t>
            </a:r>
          </a:p>
          <a:p>
            <a:pPr lvl="1"/>
            <a:r>
              <a:rPr lang="en-US" dirty="0"/>
              <a:t>Single workstation is not sufficient</a:t>
            </a:r>
          </a:p>
          <a:p>
            <a:endParaRPr lang="en-US" dirty="0"/>
          </a:p>
        </p:txBody>
      </p:sp>
      <p:pic>
        <p:nvPicPr>
          <p:cNvPr id="10242" name="Picture 2" descr="Image result for Why High Performance Computing">
            <a:extLst>
              <a:ext uri="{FF2B5EF4-FFF2-40B4-BE49-F238E27FC236}">
                <a16:creationId xmlns:a16="http://schemas.microsoft.com/office/drawing/2014/main" id="{957AD1C1-B1C5-AB4D-8F46-EF10D419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2177" y="4765713"/>
            <a:ext cx="4386558" cy="172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8802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C4264-CDCF-7D4E-B79D-5219C6DA7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EarthSimulator / NEC</a:t>
            </a:r>
            <a:endParaRPr lang="en-US" dirty="0"/>
          </a:p>
        </p:txBody>
      </p:sp>
      <p:pic>
        <p:nvPicPr>
          <p:cNvPr id="44034" name="Picture 2" descr="Image result for EarthSimulator / NEC">
            <a:extLst>
              <a:ext uri="{FF2B5EF4-FFF2-40B4-BE49-F238E27FC236}">
                <a16:creationId xmlns:a16="http://schemas.microsoft.com/office/drawing/2014/main" id="{0B71CB99-4192-CA42-8850-4B0718F5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875" y="1690688"/>
            <a:ext cx="6813873" cy="47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Image result for EarthSimulator / NEC">
            <a:extLst>
              <a:ext uri="{FF2B5EF4-FFF2-40B4-BE49-F238E27FC236}">
                <a16:creationId xmlns:a16="http://schemas.microsoft.com/office/drawing/2014/main" id="{C359602D-A563-8A4D-9124-00BFEDB1F5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210" y="2590088"/>
            <a:ext cx="4873713" cy="319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069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B59D9-E4CB-A44F-86D8-568439D11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EarthSimulator</a:t>
            </a:r>
            <a:r>
              <a:rPr lang="en-GB" dirty="0"/>
              <a:t> / NEC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BCFD7-23EB-FB4F-9D4C-D9F9A249F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28647" cy="4351338"/>
          </a:xfrm>
        </p:spPr>
        <p:txBody>
          <a:bodyPr>
            <a:normAutofit/>
          </a:bodyPr>
          <a:lstStyle/>
          <a:p>
            <a:r>
              <a:rPr lang="en-GB" dirty="0"/>
              <a:t>640 nodes x 8 processors</a:t>
            </a:r>
          </a:p>
          <a:p>
            <a:pPr marL="0" indent="0">
              <a:buNone/>
            </a:pPr>
            <a:r>
              <a:rPr lang="en-GB" dirty="0"/>
              <a:t>	= 5120 processors</a:t>
            </a:r>
          </a:p>
          <a:p>
            <a:r>
              <a:rPr lang="en-GB" dirty="0"/>
              <a:t>200Mio USD for computer</a:t>
            </a:r>
          </a:p>
          <a:p>
            <a:r>
              <a:rPr lang="en-GB" dirty="0"/>
              <a:t>200Mio USD for building and electric power station</a:t>
            </a:r>
          </a:p>
          <a:p>
            <a:r>
              <a:rPr lang="en-GB" dirty="0"/>
              <a:t>Building: 3250m2 earth quake protected</a:t>
            </a:r>
          </a:p>
          <a:p>
            <a:r>
              <a:rPr lang="en-GB" dirty="0"/>
              <a:t>Power: 7MW  = 7,000 homes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5B261-2BD2-1945-8D1A-45A8C75F4EDF}"/>
              </a:ext>
            </a:extLst>
          </p:cNvPr>
          <p:cNvSpPr txBox="1"/>
          <p:nvPr/>
        </p:nvSpPr>
        <p:spPr>
          <a:xfrm>
            <a:off x="6586779" y="1825625"/>
            <a:ext cx="4649491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10TByte main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700TByte disk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1.6PBytes tapes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83,000 copper cables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2,800km / 220t of cabling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Application field: climate simulations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76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4F87D-C154-C547-A262-D7914A15D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BlueGene</a:t>
            </a:r>
            <a:r>
              <a:rPr lang="en-GB" dirty="0"/>
              <a:t> / IBM</a:t>
            </a:r>
            <a:endParaRPr lang="en-US" dirty="0"/>
          </a:p>
        </p:txBody>
      </p:sp>
      <p:pic>
        <p:nvPicPr>
          <p:cNvPr id="45060" name="Picture 4" descr="Image result for bluegene 5 steps to petaflop">
            <a:extLst>
              <a:ext uri="{FF2B5EF4-FFF2-40B4-BE49-F238E27FC236}">
                <a16:creationId xmlns:a16="http://schemas.microsoft.com/office/drawing/2014/main" id="{3B69E797-B7F0-2941-A5D2-D6FE18C05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2305" y="1457486"/>
            <a:ext cx="7321012" cy="485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372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BAEC1-CB26-E747-A0DB-89959FCEB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BlueGene</a:t>
            </a:r>
            <a:r>
              <a:rPr lang="en-GB" dirty="0"/>
              <a:t> / IBM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A1571-66DC-594C-A669-DB5D1CC4E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13149" cy="4351338"/>
          </a:xfrm>
        </p:spPr>
        <p:txBody>
          <a:bodyPr>
            <a:normAutofit/>
          </a:bodyPr>
          <a:lstStyle/>
          <a:p>
            <a:r>
              <a:rPr lang="en-GB" dirty="0"/>
              <a:t>1PFlop/s</a:t>
            </a:r>
          </a:p>
          <a:p>
            <a:r>
              <a:rPr lang="en-GB" dirty="0"/>
              <a:t>Power consumption and floor space problems solved by new packing technology ( less than 30 Earth- Simulators! ☺ )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7A561-BA78-1042-A83C-B6397F2A2B13}"/>
              </a:ext>
            </a:extLst>
          </p:cNvPr>
          <p:cNvSpPr txBox="1"/>
          <p:nvPr/>
        </p:nvSpPr>
        <p:spPr>
          <a:xfrm>
            <a:off x="6096000" y="1825625"/>
            <a:ext cx="5434949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Application fields: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Bioinformatics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i="1" dirty="0"/>
              <a:t>Ab initio </a:t>
            </a:r>
            <a:r>
              <a:rPr lang="en-GB" sz="2800" dirty="0"/>
              <a:t>protein folding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Molecular dynamics on a</a:t>
            </a:r>
          </a:p>
          <a:p>
            <a:pPr lvl="1"/>
            <a:r>
              <a:rPr lang="en-GB" sz="2800" dirty="0"/>
              <a:t> millisecond to second time scale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800" dirty="0"/>
              <a:t>Protein structure prediction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57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E698-8BE3-9342-A13E-70805776A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/>
              <a:t>Summit (supercomputer)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3AB02-B040-944C-962D-52EBDDB8B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IBM latest supercomputer</a:t>
            </a:r>
          </a:p>
          <a:p>
            <a:r>
              <a:rPr lang="en-GB" sz="2000" dirty="0"/>
              <a:t>November 2018 is the fastest supercomputer in the world, capable of 200 petaflops</a:t>
            </a:r>
          </a:p>
          <a:p>
            <a:r>
              <a:rPr lang="en-GB" sz="2000" dirty="0"/>
              <a:t>First supercomputer to reach </a:t>
            </a:r>
            <a:r>
              <a:rPr lang="en-GB" sz="2000" dirty="0" err="1"/>
              <a:t>ExaFlops</a:t>
            </a:r>
            <a:r>
              <a:rPr lang="en-GB" sz="2000" dirty="0"/>
              <a:t> (</a:t>
            </a:r>
            <a:r>
              <a:rPr lang="en-GB" sz="2000" dirty="0" err="1"/>
              <a:t>exa</a:t>
            </a:r>
            <a:r>
              <a:rPr lang="en-GB" sz="2000" dirty="0"/>
              <a:t> 10</a:t>
            </a:r>
            <a:r>
              <a:rPr lang="en-GB" sz="2000" baseline="30000" dirty="0"/>
              <a:t>18 </a:t>
            </a:r>
            <a:r>
              <a:rPr lang="en-GB" sz="2000" dirty="0"/>
              <a:t>operations per second) speed, achieving 1.88 </a:t>
            </a:r>
            <a:r>
              <a:rPr lang="en-GB" sz="2000" dirty="0" err="1"/>
              <a:t>ExaFlops</a:t>
            </a:r>
            <a:r>
              <a:rPr lang="en-GB" sz="2000" dirty="0"/>
              <a:t> during a genomic analysis </a:t>
            </a:r>
            <a:endParaRPr lang="en-US" sz="20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1108C1A-1A05-FF44-AB3A-560A302400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593705"/>
            <a:ext cx="5631224" cy="375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9823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A60C8-6187-2B48-9AC8-C9A2CC4A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 err="1"/>
              <a:t>MareNostrum</a:t>
            </a:r>
            <a:r>
              <a:rPr lang="en-US" b="1" dirty="0"/>
              <a:t> IV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12A05-6E51-784B-9846-7A2EC265EB23}"/>
              </a:ext>
            </a:extLst>
          </p:cNvPr>
          <p:cNvSpPr txBox="1"/>
          <p:nvPr/>
        </p:nvSpPr>
        <p:spPr>
          <a:xfrm>
            <a:off x="381263" y="2856125"/>
            <a:ext cx="5120113" cy="34622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European HPC in Barcelona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Peak Performance of 11.15 Petaflops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384.75 TB of main memory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 3,456 cores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14 Petabytes disk storage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1EC244-2058-1041-B793-094B979565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789" r="21995"/>
          <a:stretch/>
        </p:blipFill>
        <p:spPr>
          <a:xfrm>
            <a:off x="4980214" y="10"/>
            <a:ext cx="7211785" cy="685798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36151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Image result for EMBL –EBI HPC">
            <a:extLst>
              <a:ext uri="{FF2B5EF4-FFF2-40B4-BE49-F238E27FC236}">
                <a16:creationId xmlns:a16="http://schemas.microsoft.com/office/drawing/2014/main" id="{C04CC29C-747B-1844-BF29-40EEB74B6C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7" r="21619" b="1"/>
          <a:stretch/>
        </p:blipFill>
        <p:spPr bwMode="auto">
          <a:xfrm>
            <a:off x="5521429" y="-266207"/>
            <a:ext cx="667057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EB358C-BDFE-D04D-9E07-EA7F4B77E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0000"/>
                </a:solidFill>
              </a:rPr>
              <a:t>EMBL – EBI HPC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A3DDE0-024A-D64E-9CCF-C70580364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93" y="2110109"/>
            <a:ext cx="4992545" cy="3788830"/>
          </a:xfrm>
        </p:spPr>
        <p:txBody>
          <a:bodyPr anchor="ctr">
            <a:normAutofit/>
          </a:bodyPr>
          <a:lstStyle/>
          <a:p>
            <a:r>
              <a:rPr lang="en-GB" sz="2400" dirty="0"/>
              <a:t>Based at Sanger Centre, Cambridge</a:t>
            </a:r>
          </a:p>
          <a:p>
            <a:r>
              <a:rPr lang="en-GB" sz="2400" dirty="0"/>
              <a:t>330 TFLOPS </a:t>
            </a:r>
          </a:p>
          <a:p>
            <a:r>
              <a:rPr lang="en-GB" sz="2400" dirty="0">
                <a:solidFill>
                  <a:srgbClr val="000000"/>
                </a:solidFill>
              </a:rPr>
              <a:t>14,000 CPU cores </a:t>
            </a:r>
          </a:p>
          <a:p>
            <a:r>
              <a:rPr lang="en-GB" sz="2400" dirty="0">
                <a:solidFill>
                  <a:srgbClr val="000000"/>
                </a:solidFill>
              </a:rPr>
              <a:t>90 TB total RAM/memory</a:t>
            </a:r>
          </a:p>
          <a:p>
            <a:r>
              <a:rPr lang="en-GB" sz="2400" dirty="0">
                <a:solidFill>
                  <a:srgbClr val="000000"/>
                </a:solidFill>
              </a:rPr>
              <a:t>40 PB Data storage</a:t>
            </a:r>
          </a:p>
          <a:p>
            <a:pPr lvl="1"/>
            <a:r>
              <a:rPr lang="en-GB" dirty="0">
                <a:solidFill>
                  <a:srgbClr val="000000"/>
                </a:solidFill>
              </a:rPr>
              <a:t>doubling each 18 months</a:t>
            </a:r>
          </a:p>
        </p:txBody>
      </p:sp>
    </p:spTree>
    <p:extLst>
      <p:ext uri="{BB962C8B-B14F-4D97-AF65-F5344CB8AC3E}">
        <p14:creationId xmlns:p14="http://schemas.microsoft.com/office/powerpoint/2010/main" val="1893839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A87BFF86-6888-F24A-AECA-3FE79189A97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dirty="0" err="1"/>
              <a:t>BioTeam</a:t>
            </a:r>
            <a:r>
              <a:rPr lang="en-US" altLang="en-US" dirty="0"/>
              <a:t>,  </a:t>
            </a:r>
            <a:r>
              <a:rPr lang="en-US" altLang="en-US" dirty="0">
                <a:hlinkClick r:id="rId2"/>
              </a:rPr>
              <a:t>www.bioteam.net</a:t>
            </a:r>
            <a:endParaRPr lang="en-US" altLang="en-US" sz="1600" dirty="0">
              <a:solidFill>
                <a:schemeClr val="tx1"/>
              </a:solidFill>
            </a:endParaRPr>
          </a:p>
        </p:txBody>
      </p:sp>
      <p:sp>
        <p:nvSpPr>
          <p:cNvPr id="72706" name="Rectangle 2">
            <a:extLst>
              <a:ext uri="{FF2B5EF4-FFF2-40B4-BE49-F238E27FC236}">
                <a16:creationId xmlns:a16="http://schemas.microsoft.com/office/drawing/2014/main" id="{E46F035C-33BD-E14F-9D92-0C786D249C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381000"/>
            <a:ext cx="7772400" cy="1143000"/>
          </a:xfrm>
        </p:spPr>
        <p:txBody>
          <a:bodyPr/>
          <a:lstStyle/>
          <a:p>
            <a:r>
              <a:rPr lang="en-US" altLang="en-US" dirty="0"/>
              <a:t>Types of computing problems</a:t>
            </a:r>
          </a:p>
        </p:txBody>
      </p:sp>
      <p:sp>
        <p:nvSpPr>
          <p:cNvPr id="72708" name="Rectangle 4">
            <a:extLst>
              <a:ext uri="{FF2B5EF4-FFF2-40B4-BE49-F238E27FC236}">
                <a16:creationId xmlns:a16="http://schemas.microsoft.com/office/drawing/2014/main" id="{0E7A4290-486E-A043-90BD-12EAF5D85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051" y="2128838"/>
            <a:ext cx="3008313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solidFill>
                  <a:schemeClr val="hlink"/>
                </a:solidFill>
                <a:latin typeface="Arial" panose="020B0604020202020204" pitchFamily="34" charset="0"/>
              </a:rPr>
              <a:t>Tightly Coupled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latin typeface="Arial" panose="020B0604020202020204" pitchFamily="34" charset="0"/>
              </a:rPr>
              <a:t>1 + 1 = </a:t>
            </a:r>
            <a:r>
              <a:rPr lang="en-US" altLang="en-US" sz="3200">
                <a:solidFill>
                  <a:schemeClr val="folHlink"/>
                </a:solidFill>
                <a:latin typeface="Arial" panose="020B0604020202020204" pitchFamily="34" charset="0"/>
              </a:rPr>
              <a:t>X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solidFill>
                  <a:schemeClr val="folHlink"/>
                </a:solidFill>
                <a:latin typeface="Arial" panose="020B0604020202020204" pitchFamily="34" charset="0"/>
              </a:rPr>
              <a:t>X</a:t>
            </a:r>
            <a:r>
              <a:rPr lang="en-US" altLang="en-US" sz="3200">
                <a:latin typeface="Arial" panose="020B0604020202020204" pitchFamily="34" charset="0"/>
              </a:rPr>
              <a:t> + 2 = </a:t>
            </a:r>
            <a:r>
              <a:rPr lang="en-US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Y</a:t>
            </a:r>
            <a:endParaRPr lang="en-US" altLang="en-US" sz="32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Y</a:t>
            </a:r>
            <a:r>
              <a:rPr lang="en-US" altLang="en-US" sz="3200">
                <a:latin typeface="Arial" panose="020B0604020202020204" pitchFamily="34" charset="0"/>
              </a:rPr>
              <a:t> + 3 = </a:t>
            </a:r>
            <a:r>
              <a:rPr lang="en-US" altLang="en-US" sz="3200">
                <a:solidFill>
                  <a:schemeClr val="accent1"/>
                </a:solidFill>
                <a:latin typeface="Arial" panose="020B0604020202020204" pitchFamily="34" charset="0"/>
              </a:rPr>
              <a:t>Z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latin typeface="Arial" panose="020B0604020202020204" pitchFamily="34" charset="0"/>
              </a:rPr>
              <a:t>N + </a:t>
            </a:r>
            <a:r>
              <a:rPr lang="en-US" altLang="en-US" sz="3200">
                <a:solidFill>
                  <a:schemeClr val="accent1"/>
                </a:solidFill>
                <a:latin typeface="Arial" panose="020B0604020202020204" pitchFamily="34" charset="0"/>
              </a:rPr>
              <a:t>Z</a:t>
            </a:r>
            <a:r>
              <a:rPr lang="en-US" altLang="en-US" sz="3200">
                <a:latin typeface="Arial" panose="020B0604020202020204" pitchFamily="34" charset="0"/>
              </a:rPr>
              <a:t> = W</a:t>
            </a:r>
          </a:p>
        </p:txBody>
      </p:sp>
      <p:sp>
        <p:nvSpPr>
          <p:cNvPr id="72709" name="Rectangle 5">
            <a:extLst>
              <a:ext uri="{FF2B5EF4-FFF2-40B4-BE49-F238E27FC236}">
                <a16:creationId xmlns:a16="http://schemas.microsoft.com/office/drawing/2014/main" id="{811EDA23-7A7C-1A4C-8380-FC78C26A1A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3414" y="2133600"/>
            <a:ext cx="4452937" cy="302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solidFill>
                  <a:schemeClr val="hlink"/>
                </a:solidFill>
                <a:latin typeface="Arial" panose="020B0604020202020204" pitchFamily="34" charset="0"/>
              </a:rPr>
              <a:t>Embarrassingly Parallel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latin typeface="Arial" panose="020B0604020202020204" pitchFamily="34" charset="0"/>
              </a:rPr>
              <a:t>1 + 1 = </a:t>
            </a:r>
            <a:r>
              <a:rPr lang="en-US" altLang="en-US" sz="3200">
                <a:solidFill>
                  <a:schemeClr val="folHlink"/>
                </a:solidFill>
                <a:latin typeface="Arial" panose="020B0604020202020204" pitchFamily="34" charset="0"/>
              </a:rPr>
              <a:t>X</a:t>
            </a:r>
            <a:endParaRPr lang="en-US" altLang="en-US" sz="32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latin typeface="Arial" panose="020B0604020202020204" pitchFamily="34" charset="0"/>
              </a:rPr>
              <a:t>2 + 2 = </a:t>
            </a:r>
            <a:r>
              <a:rPr lang="en-US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Y</a:t>
            </a:r>
            <a:endParaRPr lang="en-US" altLang="en-US" sz="32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latin typeface="Arial" panose="020B0604020202020204" pitchFamily="34" charset="0"/>
              </a:rPr>
              <a:t>3 + 3 = </a:t>
            </a:r>
            <a:r>
              <a:rPr lang="en-US" altLang="en-US" sz="3200">
                <a:solidFill>
                  <a:schemeClr val="accent1"/>
                </a:solidFill>
                <a:latin typeface="Arial" panose="020B0604020202020204" pitchFamily="34" charset="0"/>
              </a:rPr>
              <a:t>Z</a:t>
            </a:r>
            <a:endParaRPr lang="en-US" altLang="en-US" sz="32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latin typeface="Arial" panose="020B0604020202020204" pitchFamily="34" charset="0"/>
              </a:rPr>
              <a:t>N + N = W</a:t>
            </a:r>
          </a:p>
        </p:txBody>
      </p:sp>
    </p:spTree>
    <p:extLst>
      <p:ext uri="{BB962C8B-B14F-4D97-AF65-F5344CB8AC3E}">
        <p14:creationId xmlns:p14="http://schemas.microsoft.com/office/powerpoint/2010/main" val="3725851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>
            <a:extLst>
              <a:ext uri="{FF2B5EF4-FFF2-40B4-BE49-F238E27FC236}">
                <a16:creationId xmlns:a16="http://schemas.microsoft.com/office/drawing/2014/main" id="{4DB46050-7147-4A4B-9393-6B1F70C1598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The BioTeam,  </a:t>
            </a:r>
            <a:r>
              <a:rPr lang="en-US" altLang="en-US">
                <a:hlinkClick r:id="rId2"/>
              </a:rPr>
              <a:t>www.bioteam.net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C639C8BF-15DE-864D-9CA0-B04E0266CC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76200"/>
            <a:ext cx="7772400" cy="1143000"/>
          </a:xfrm>
        </p:spPr>
        <p:txBody>
          <a:bodyPr/>
          <a:lstStyle/>
          <a:p>
            <a:r>
              <a:rPr lang="en-US" altLang="en-US" dirty="0"/>
              <a:t>Generic bioinformatics use case</a:t>
            </a: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FB963F4A-8252-7C48-991D-35EA6145C4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1447799"/>
            <a:ext cx="4631410" cy="4410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" pitchFamily="2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" pitchFamily="2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" pitchFamily="2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" pitchFamily="2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latin typeface="+mj-lt"/>
              </a:rPr>
              <a:t>Scientist has a problem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latin typeface="+mj-lt"/>
              </a:rPr>
              <a:t>She does not want or need to run ONE parallel application stretching across a 100 CPU cluster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>
                <a:latin typeface="+mj-lt"/>
              </a:rPr>
              <a:t>She wants to run one standalone program 100,000 or 1,000,000 times with slightly different input and output values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800" dirty="0">
              <a:latin typeface="+mj-lt"/>
            </a:endParaRPr>
          </a:p>
        </p:txBody>
      </p:sp>
      <p:sp>
        <p:nvSpPr>
          <p:cNvPr id="77829" name="Rectangle 5">
            <a:extLst>
              <a:ext uri="{FF2B5EF4-FFF2-40B4-BE49-F238E27FC236}">
                <a16:creationId xmlns:a16="http://schemas.microsoft.com/office/drawing/2014/main" id="{095D872D-37FA-D04C-8D26-FFB0FD06C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1" y="2225676"/>
            <a:ext cx="4219575" cy="341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solidFill>
                  <a:schemeClr val="hlink"/>
                </a:solidFill>
                <a:latin typeface="Arial" panose="020B0604020202020204" pitchFamily="34" charset="0"/>
              </a:rPr>
              <a:t>Embarrassingly Parallel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latin typeface="Arial" panose="020B0604020202020204" pitchFamily="34" charset="0"/>
              </a:rPr>
              <a:t>1 + 1 = </a:t>
            </a:r>
            <a:r>
              <a:rPr lang="en-US" altLang="en-US" sz="3200">
                <a:solidFill>
                  <a:schemeClr val="folHlink"/>
                </a:solidFill>
                <a:latin typeface="Arial" panose="020B0604020202020204" pitchFamily="34" charset="0"/>
              </a:rPr>
              <a:t>X</a:t>
            </a:r>
            <a:endParaRPr lang="en-US" altLang="en-US" sz="32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latin typeface="Arial" panose="020B0604020202020204" pitchFamily="34" charset="0"/>
              </a:rPr>
              <a:t>2 + 2 = </a:t>
            </a:r>
            <a:r>
              <a:rPr lang="en-US" altLang="en-US" sz="3200">
                <a:solidFill>
                  <a:schemeClr val="accent2"/>
                </a:solidFill>
                <a:latin typeface="Arial" panose="020B0604020202020204" pitchFamily="34" charset="0"/>
              </a:rPr>
              <a:t>Y</a:t>
            </a:r>
            <a:endParaRPr lang="en-US" altLang="en-US" sz="32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latin typeface="Arial" panose="020B0604020202020204" pitchFamily="34" charset="0"/>
              </a:rPr>
              <a:t>3 + 3 = </a:t>
            </a:r>
            <a:r>
              <a:rPr lang="en-US" altLang="en-US" sz="3200">
                <a:solidFill>
                  <a:schemeClr val="accent1"/>
                </a:solidFill>
                <a:latin typeface="Arial" panose="020B0604020202020204" pitchFamily="34" charset="0"/>
              </a:rPr>
              <a:t>Z</a:t>
            </a:r>
            <a:endParaRPr lang="en-US" altLang="en-US" sz="3200">
              <a:latin typeface="Arial" panose="020B0604020202020204" pitchFamily="34" charset="0"/>
            </a:endParaRPr>
          </a:p>
          <a:p>
            <a:pPr algn="ctr">
              <a:lnSpc>
                <a:spcPct val="80000"/>
              </a:lnSpc>
              <a:spcBef>
                <a:spcPct val="50000"/>
              </a:spcBef>
              <a:buClr>
                <a:schemeClr val="tx1"/>
              </a:buClr>
              <a:buSzPct val="79000"/>
            </a:pPr>
            <a:r>
              <a:rPr lang="en-US" altLang="en-US" sz="3200">
                <a:latin typeface="Arial" panose="020B0604020202020204" pitchFamily="34" charset="0"/>
              </a:rPr>
              <a:t>N + N = W</a:t>
            </a:r>
          </a:p>
        </p:txBody>
      </p:sp>
    </p:spTree>
    <p:extLst>
      <p:ext uri="{BB962C8B-B14F-4D97-AF65-F5344CB8AC3E}">
        <p14:creationId xmlns:p14="http://schemas.microsoft.com/office/powerpoint/2010/main" val="70305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AD22E-A3DF-C447-A058-E1A42A8E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9698" name="Picture 2" descr="Image result for bioinformatics parallel computing examples">
            <a:extLst>
              <a:ext uri="{FF2B5EF4-FFF2-40B4-BE49-F238E27FC236}">
                <a16:creationId xmlns:a16="http://schemas.microsoft.com/office/drawing/2014/main" id="{99E60827-ED9A-D746-97AD-37B487F48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767" y="365125"/>
            <a:ext cx="8173991" cy="613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92C57E-93A0-A348-8F04-ED31AE82C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08" y="362381"/>
            <a:ext cx="10515600" cy="132556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sz="4000" b="1" dirty="0"/>
              <a:t>NGS data processing is embarrassingly parallel</a:t>
            </a:r>
          </a:p>
        </p:txBody>
      </p:sp>
    </p:spTree>
    <p:extLst>
      <p:ext uri="{BB962C8B-B14F-4D97-AF65-F5344CB8AC3E}">
        <p14:creationId xmlns:p14="http://schemas.microsoft.com/office/powerpoint/2010/main" val="1272777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18B42-3388-F74F-A1F9-174A0BD2C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It?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51628-3E0F-A240-9243-E8F354BEB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High Performance Computing (HPC)</a:t>
            </a:r>
          </a:p>
          <a:p>
            <a:pPr lvl="1"/>
            <a:r>
              <a:rPr lang="en-GB" sz="2800" dirty="0"/>
              <a:t>Networking and Storage</a:t>
            </a:r>
          </a:p>
          <a:p>
            <a:pPr lvl="2"/>
            <a:r>
              <a:rPr lang="en-GB" sz="2400" dirty="0"/>
              <a:t>Deals with high and highest performance computers, with high speed networks, and powerful disk and tape storage systems</a:t>
            </a:r>
          </a:p>
          <a:p>
            <a:pPr lvl="1"/>
            <a:r>
              <a:rPr lang="en-GB" sz="2800" dirty="0"/>
              <a:t>Performance improvement</a:t>
            </a:r>
          </a:p>
          <a:p>
            <a:pPr lvl="2"/>
            <a:r>
              <a:rPr lang="en-GB" sz="2400" dirty="0"/>
              <a:t>Compared to personal computers and small workstations:</a:t>
            </a:r>
          </a:p>
          <a:p>
            <a:pPr lvl="2"/>
            <a:r>
              <a:rPr lang="en-GB" sz="2400" dirty="0"/>
              <a:t>Factor 100...10.000</a:t>
            </a:r>
          </a:p>
          <a:p>
            <a:endParaRPr lang="en-US" dirty="0"/>
          </a:p>
        </p:txBody>
      </p:sp>
      <p:pic>
        <p:nvPicPr>
          <p:cNvPr id="9218" name="Picture 2" descr="Image result for Networking and Storage">
            <a:extLst>
              <a:ext uri="{FF2B5EF4-FFF2-40B4-BE49-F238E27FC236}">
                <a16:creationId xmlns:a16="http://schemas.microsoft.com/office/drawing/2014/main" id="{F9F2DAA1-2AF3-5943-9055-469E0CC21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377" y="4173080"/>
            <a:ext cx="4268423" cy="231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339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oter Placeholder 2">
            <a:extLst>
              <a:ext uri="{FF2B5EF4-FFF2-40B4-BE49-F238E27FC236}">
                <a16:creationId xmlns:a16="http://schemas.microsoft.com/office/drawing/2014/main" id="{7086A576-1C9C-B240-A4CD-AEA3281B00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The BioTeam,  </a:t>
            </a:r>
            <a:r>
              <a:rPr lang="en-US" altLang="en-US">
                <a:hlinkClick r:id="rId2"/>
              </a:rPr>
              <a:t>www.bioteam.net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07A449F7-B4EA-5D41-BF2F-B2B06D55F6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 altLang="en-US" dirty="0"/>
              <a:t>Example: BLAST use case</a:t>
            </a:r>
          </a:p>
        </p:txBody>
      </p:sp>
      <p:grpSp>
        <p:nvGrpSpPr>
          <p:cNvPr id="75813" name="Group 37">
            <a:extLst>
              <a:ext uri="{FF2B5EF4-FFF2-40B4-BE49-F238E27FC236}">
                <a16:creationId xmlns:a16="http://schemas.microsoft.com/office/drawing/2014/main" id="{0471D0EA-8690-FE42-9108-36E12C6F485A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3200400"/>
            <a:ext cx="1257300" cy="1600200"/>
            <a:chOff x="3435" y="2556"/>
            <a:chExt cx="1229" cy="1774"/>
          </a:xfrm>
        </p:grpSpPr>
        <p:sp>
          <p:nvSpPr>
            <p:cNvPr id="75814" name="AutoShape 38">
              <a:extLst>
                <a:ext uri="{FF2B5EF4-FFF2-40B4-BE49-F238E27FC236}">
                  <a16:creationId xmlns:a16="http://schemas.microsoft.com/office/drawing/2014/main" id="{7ABD2987-C9AF-EE42-9130-1272B9121F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" y="2556"/>
              <a:ext cx="1229" cy="1774"/>
            </a:xfrm>
            <a:prstGeom prst="can">
              <a:avLst>
                <a:gd name="adj" fmla="val 36086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3600" b="1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5815" name="Text Box 39">
              <a:extLst>
                <a:ext uri="{FF2B5EF4-FFF2-40B4-BE49-F238E27FC236}">
                  <a16:creationId xmlns:a16="http://schemas.microsoft.com/office/drawing/2014/main" id="{87615E95-625B-D241-9E60-46F02FE30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3" y="3066"/>
              <a:ext cx="900" cy="7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3600" b="1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</p:grpSp>
      <p:sp>
        <p:nvSpPr>
          <p:cNvPr id="75816" name="Line 40">
            <a:extLst>
              <a:ext uri="{FF2B5EF4-FFF2-40B4-BE49-F238E27FC236}">
                <a16:creationId xmlns:a16="http://schemas.microsoft.com/office/drawing/2014/main" id="{F7E293DB-6A1B-8443-A587-B7F20861B88F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5" y="3916363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17" name="Line 41">
            <a:extLst>
              <a:ext uri="{FF2B5EF4-FFF2-40B4-BE49-F238E27FC236}">
                <a16:creationId xmlns:a16="http://schemas.microsoft.com/office/drawing/2014/main" id="{ED9774B1-2976-0747-8197-2AE9545C122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163" y="3916363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75818" name="Group 42">
            <a:extLst>
              <a:ext uri="{FF2B5EF4-FFF2-40B4-BE49-F238E27FC236}">
                <a16:creationId xmlns:a16="http://schemas.microsoft.com/office/drawing/2014/main" id="{D12CF449-1DF7-4941-BFA3-4743CCE33EC7}"/>
              </a:ext>
            </a:extLst>
          </p:cNvPr>
          <p:cNvGrpSpPr>
            <a:grpSpLocks/>
          </p:cNvGrpSpPr>
          <p:nvPr/>
        </p:nvGrpSpPr>
        <p:grpSpPr bwMode="auto">
          <a:xfrm>
            <a:off x="7891053" y="3284214"/>
            <a:ext cx="2696386" cy="1364744"/>
            <a:chOff x="6149" y="2872"/>
            <a:chExt cx="628" cy="230"/>
          </a:xfrm>
        </p:grpSpPr>
        <p:sp>
          <p:nvSpPr>
            <p:cNvPr id="75819" name="AutoShape 43">
              <a:extLst>
                <a:ext uri="{FF2B5EF4-FFF2-40B4-BE49-F238E27FC236}">
                  <a16:creationId xmlns:a16="http://schemas.microsoft.com/office/drawing/2014/main" id="{FB185E5B-A381-9244-902E-5F42C7313C2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149" y="2882"/>
              <a:ext cx="628" cy="220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5820" name="Text Box 44">
              <a:extLst>
                <a:ext uri="{FF2B5EF4-FFF2-40B4-BE49-F238E27FC236}">
                  <a16:creationId xmlns:a16="http://schemas.microsoft.com/office/drawing/2014/main" id="{4575ECE1-A915-2D45-9D48-20B8AFB4A5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219" y="2872"/>
              <a:ext cx="558" cy="2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  <a:latin typeface="Arial" panose="020B0604020202020204" pitchFamily="34" charset="0"/>
                </a:rPr>
                <a:t>Result1</a:t>
              </a:r>
            </a:p>
          </p:txBody>
        </p:sp>
      </p:grpSp>
      <p:grpSp>
        <p:nvGrpSpPr>
          <p:cNvPr id="75821" name="Group 45">
            <a:extLst>
              <a:ext uri="{FF2B5EF4-FFF2-40B4-BE49-F238E27FC236}">
                <a16:creationId xmlns:a16="http://schemas.microsoft.com/office/drawing/2014/main" id="{43B9A343-FBA1-5C49-BA36-FEE9255AEAE1}"/>
              </a:ext>
            </a:extLst>
          </p:cNvPr>
          <p:cNvGrpSpPr>
            <a:grpSpLocks/>
          </p:cNvGrpSpPr>
          <p:nvPr/>
        </p:nvGrpSpPr>
        <p:grpSpPr bwMode="auto">
          <a:xfrm>
            <a:off x="2156976" y="3249343"/>
            <a:ext cx="2052927" cy="1377768"/>
            <a:chOff x="492" y="2914"/>
            <a:chExt cx="2006" cy="1178"/>
          </a:xfrm>
        </p:grpSpPr>
        <p:sp>
          <p:nvSpPr>
            <p:cNvPr id="75822" name="Text Box 46">
              <a:extLst>
                <a:ext uri="{FF2B5EF4-FFF2-40B4-BE49-F238E27FC236}">
                  <a16:creationId xmlns:a16="http://schemas.microsoft.com/office/drawing/2014/main" id="{4BFE25EC-EC16-5940-8208-6568D6C64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" y="2914"/>
              <a:ext cx="1956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latin typeface="Arial" panose="020B0604020202020204" pitchFamily="34" charset="0"/>
                </a:rPr>
                <a:t>&gt;Sequence1</a:t>
              </a:r>
            </a:p>
          </p:txBody>
        </p:sp>
        <p:sp>
          <p:nvSpPr>
            <p:cNvPr id="75823" name="Text Box 47">
              <a:extLst>
                <a:ext uri="{FF2B5EF4-FFF2-40B4-BE49-F238E27FC236}">
                  <a16:creationId xmlns:a16="http://schemas.microsoft.com/office/drawing/2014/main" id="{42D669CC-8F4C-2C4E-922A-AFAB6A5B68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" y="3163"/>
              <a:ext cx="1956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latin typeface="Arial" panose="020B0604020202020204" pitchFamily="34" charset="0"/>
                </a:rPr>
                <a:t>&gt;Sequence2</a:t>
              </a:r>
            </a:p>
          </p:txBody>
        </p:sp>
        <p:sp>
          <p:nvSpPr>
            <p:cNvPr id="75824" name="Text Box 48">
              <a:extLst>
                <a:ext uri="{FF2B5EF4-FFF2-40B4-BE49-F238E27FC236}">
                  <a16:creationId xmlns:a16="http://schemas.microsoft.com/office/drawing/2014/main" id="{80F3F806-3889-1245-A45D-0BF843F8D0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" y="3395"/>
              <a:ext cx="1956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latin typeface="Arial" panose="020B0604020202020204" pitchFamily="34" charset="0"/>
                </a:rPr>
                <a:t>&gt;Sequence3</a:t>
              </a:r>
            </a:p>
          </p:txBody>
        </p:sp>
        <p:sp>
          <p:nvSpPr>
            <p:cNvPr id="75825" name="Text Box 49">
              <a:extLst>
                <a:ext uri="{FF2B5EF4-FFF2-40B4-BE49-F238E27FC236}">
                  <a16:creationId xmlns:a16="http://schemas.microsoft.com/office/drawing/2014/main" id="{710B4750-4112-524E-9541-E2AA1B204B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2" y="3664"/>
              <a:ext cx="2006" cy="4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dirty="0">
                  <a:latin typeface="Arial" panose="020B0604020202020204" pitchFamily="34" charset="0"/>
                </a:rPr>
                <a:t>&gt;</a:t>
              </a:r>
              <a:r>
                <a:rPr lang="en-US" altLang="en-US" dirty="0" err="1">
                  <a:latin typeface="Arial" panose="020B0604020202020204" pitchFamily="34" charset="0"/>
                </a:rPr>
                <a:t>SequenceN</a:t>
              </a:r>
              <a:endParaRPr lang="en-US" alt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75826" name="Text Box 50">
            <a:extLst>
              <a:ext uri="{FF2B5EF4-FFF2-40B4-BE49-F238E27FC236}">
                <a16:creationId xmlns:a16="http://schemas.microsoft.com/office/drawing/2014/main" id="{CA6AB8DC-2A13-BB40-B930-6ACFDD45F8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2320925"/>
            <a:ext cx="1743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Arial" panose="020B0604020202020204" pitchFamily="34" charset="0"/>
              </a:rPr>
              <a:t>Query.fa</a:t>
            </a:r>
          </a:p>
        </p:txBody>
      </p:sp>
      <p:sp>
        <p:nvSpPr>
          <p:cNvPr id="75827" name="Text Box 51">
            <a:extLst>
              <a:ext uri="{FF2B5EF4-FFF2-40B4-BE49-F238E27FC236}">
                <a16:creationId xmlns:a16="http://schemas.microsoft.com/office/drawing/2014/main" id="{E40202FD-0478-444E-ADB2-5CDD3A4CB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368550"/>
            <a:ext cx="1765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Arial" panose="020B0604020202020204" pitchFamily="34" charset="0"/>
              </a:rPr>
              <a:t>Blast DB</a:t>
            </a:r>
          </a:p>
        </p:txBody>
      </p:sp>
      <p:sp>
        <p:nvSpPr>
          <p:cNvPr id="75828" name="Text Box 52">
            <a:extLst>
              <a:ext uri="{FF2B5EF4-FFF2-40B4-BE49-F238E27FC236}">
                <a16:creationId xmlns:a16="http://schemas.microsoft.com/office/drawing/2014/main" id="{9E9A9A7B-34B2-804B-85F5-8C74ADA02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1" y="2308225"/>
            <a:ext cx="13366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57642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2">
            <a:extLst>
              <a:ext uri="{FF2B5EF4-FFF2-40B4-BE49-F238E27FC236}">
                <a16:creationId xmlns:a16="http://schemas.microsoft.com/office/drawing/2014/main" id="{F880EDF2-6CE6-AD4A-86B6-AE2F787D5A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The BioTeam,  </a:t>
            </a:r>
            <a:r>
              <a:rPr lang="en-US" altLang="en-US">
                <a:hlinkClick r:id="rId2"/>
              </a:rPr>
              <a:t>www.bioteam.net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C47AA6DE-46B9-1D46-83A3-D48B483576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1143000"/>
          </a:xfrm>
        </p:spPr>
        <p:txBody>
          <a:bodyPr/>
          <a:lstStyle/>
          <a:p>
            <a:r>
              <a:rPr lang="en-US" altLang="en-US"/>
              <a:t>Split BLAST by query sequence</a:t>
            </a:r>
          </a:p>
        </p:txBody>
      </p:sp>
      <p:grpSp>
        <p:nvGrpSpPr>
          <p:cNvPr id="76803" name="Group 3">
            <a:extLst>
              <a:ext uri="{FF2B5EF4-FFF2-40B4-BE49-F238E27FC236}">
                <a16:creationId xmlns:a16="http://schemas.microsoft.com/office/drawing/2014/main" id="{15F075C5-6066-5F4D-A105-D2644F501DA4}"/>
              </a:ext>
            </a:extLst>
          </p:cNvPr>
          <p:cNvGrpSpPr>
            <a:grpSpLocks/>
          </p:cNvGrpSpPr>
          <p:nvPr/>
        </p:nvGrpSpPr>
        <p:grpSpPr bwMode="auto">
          <a:xfrm>
            <a:off x="5334000" y="3200400"/>
            <a:ext cx="1257300" cy="1600200"/>
            <a:chOff x="3435" y="2556"/>
            <a:chExt cx="1229" cy="1774"/>
          </a:xfrm>
        </p:grpSpPr>
        <p:sp>
          <p:nvSpPr>
            <p:cNvPr id="76804" name="AutoShape 4">
              <a:extLst>
                <a:ext uri="{FF2B5EF4-FFF2-40B4-BE49-F238E27FC236}">
                  <a16:creationId xmlns:a16="http://schemas.microsoft.com/office/drawing/2014/main" id="{7C548243-D162-BB46-AA39-99F528409C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5" y="2556"/>
              <a:ext cx="1229" cy="1774"/>
            </a:xfrm>
            <a:prstGeom prst="can">
              <a:avLst>
                <a:gd name="adj" fmla="val 36086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 sz="3600" b="1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6805" name="Text Box 5">
              <a:extLst>
                <a:ext uri="{FF2B5EF4-FFF2-40B4-BE49-F238E27FC236}">
                  <a16:creationId xmlns:a16="http://schemas.microsoft.com/office/drawing/2014/main" id="{982FEE4B-C832-FA47-A123-792DBFEE17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23" y="3066"/>
              <a:ext cx="900" cy="7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3600" b="1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</p:grpSp>
      <p:sp>
        <p:nvSpPr>
          <p:cNvPr id="76806" name="Line 6">
            <a:extLst>
              <a:ext uri="{FF2B5EF4-FFF2-40B4-BE49-F238E27FC236}">
                <a16:creationId xmlns:a16="http://schemas.microsoft.com/office/drawing/2014/main" id="{E496F67A-1222-8E4D-B496-36EB0DA6F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270375" y="3916363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7" name="Line 7">
            <a:extLst>
              <a:ext uri="{FF2B5EF4-FFF2-40B4-BE49-F238E27FC236}">
                <a16:creationId xmlns:a16="http://schemas.microsoft.com/office/drawing/2014/main" id="{E8F47DE5-6BD2-8345-AE7B-DB80A4E122E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88163" y="3916363"/>
            <a:ext cx="83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16" name="Text Box 16">
            <a:extLst>
              <a:ext uri="{FF2B5EF4-FFF2-40B4-BE49-F238E27FC236}">
                <a16:creationId xmlns:a16="http://schemas.microsoft.com/office/drawing/2014/main" id="{2AEA1AD9-14BB-9D47-AE17-4D48A188A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1" y="2320925"/>
            <a:ext cx="17430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Arial" panose="020B0604020202020204" pitchFamily="34" charset="0"/>
              </a:rPr>
              <a:t>Query.fa</a:t>
            </a:r>
          </a:p>
        </p:txBody>
      </p:sp>
      <p:sp>
        <p:nvSpPr>
          <p:cNvPr id="76817" name="Text Box 17">
            <a:extLst>
              <a:ext uri="{FF2B5EF4-FFF2-40B4-BE49-F238E27FC236}">
                <a16:creationId xmlns:a16="http://schemas.microsoft.com/office/drawing/2014/main" id="{20077080-56B0-2D4B-985D-59E68E10A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368550"/>
            <a:ext cx="17653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Arial" panose="020B0604020202020204" pitchFamily="34" charset="0"/>
              </a:rPr>
              <a:t>Blast DB</a:t>
            </a:r>
          </a:p>
        </p:txBody>
      </p:sp>
      <p:sp>
        <p:nvSpPr>
          <p:cNvPr id="76818" name="Text Box 18">
            <a:extLst>
              <a:ext uri="{FF2B5EF4-FFF2-40B4-BE49-F238E27FC236}">
                <a16:creationId xmlns:a16="http://schemas.microsoft.com/office/drawing/2014/main" id="{E8444C56-7E01-0245-98B2-0D0EDF807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1" y="2308225"/>
            <a:ext cx="13366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>
                <a:latin typeface="Arial" panose="020B0604020202020204" pitchFamily="34" charset="0"/>
              </a:rPr>
              <a:t>Result</a:t>
            </a:r>
          </a:p>
        </p:txBody>
      </p:sp>
      <p:grpSp>
        <p:nvGrpSpPr>
          <p:cNvPr id="76819" name="Group 19">
            <a:extLst>
              <a:ext uri="{FF2B5EF4-FFF2-40B4-BE49-F238E27FC236}">
                <a16:creationId xmlns:a16="http://schemas.microsoft.com/office/drawing/2014/main" id="{7A9D7FEA-CD78-4C42-B7C9-DB65B67A4104}"/>
              </a:ext>
            </a:extLst>
          </p:cNvPr>
          <p:cNvGrpSpPr>
            <a:grpSpLocks/>
          </p:cNvGrpSpPr>
          <p:nvPr/>
        </p:nvGrpSpPr>
        <p:grpSpPr bwMode="auto">
          <a:xfrm>
            <a:off x="1905000" y="3197410"/>
            <a:ext cx="2216150" cy="1450607"/>
            <a:chOff x="759" y="3044"/>
            <a:chExt cx="1501" cy="970"/>
          </a:xfrm>
        </p:grpSpPr>
        <p:sp>
          <p:nvSpPr>
            <p:cNvPr id="76820" name="Text Box 20">
              <a:extLst>
                <a:ext uri="{FF2B5EF4-FFF2-40B4-BE49-F238E27FC236}">
                  <a16:creationId xmlns:a16="http://schemas.microsoft.com/office/drawing/2014/main" id="{0F12F7A4-AFCF-BE44-ADFD-19A0CDD042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" y="3044"/>
              <a:ext cx="1356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Arial" panose="020B0604020202020204" pitchFamily="34" charset="0"/>
                </a:rPr>
                <a:t>&gt;Sequence1</a:t>
              </a:r>
            </a:p>
          </p:txBody>
        </p:sp>
        <p:sp>
          <p:nvSpPr>
            <p:cNvPr id="76821" name="Text Box 21">
              <a:extLst>
                <a:ext uri="{FF2B5EF4-FFF2-40B4-BE49-F238E27FC236}">
                  <a16:creationId xmlns:a16="http://schemas.microsoft.com/office/drawing/2014/main" id="{CE42B7AC-63E1-F742-BC29-121ADD4DE5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1" y="3269"/>
              <a:ext cx="1356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Arial" panose="020B0604020202020204" pitchFamily="34" charset="0"/>
                </a:rPr>
                <a:t>&gt;Sequence2</a:t>
              </a:r>
            </a:p>
          </p:txBody>
        </p:sp>
        <p:sp>
          <p:nvSpPr>
            <p:cNvPr id="76822" name="Text Box 22">
              <a:extLst>
                <a:ext uri="{FF2B5EF4-FFF2-40B4-BE49-F238E27FC236}">
                  <a16:creationId xmlns:a16="http://schemas.microsoft.com/office/drawing/2014/main" id="{4041F6F7-2333-784E-B55D-7ADBA9E400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2" y="3474"/>
              <a:ext cx="1356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Arial" panose="020B0604020202020204" pitchFamily="34" charset="0"/>
                </a:rPr>
                <a:t>&gt;Sequence3</a:t>
              </a:r>
            </a:p>
          </p:txBody>
        </p:sp>
        <p:sp>
          <p:nvSpPr>
            <p:cNvPr id="76823" name="Text Box 23">
              <a:extLst>
                <a:ext uri="{FF2B5EF4-FFF2-40B4-BE49-F238E27FC236}">
                  <a16:creationId xmlns:a16="http://schemas.microsoft.com/office/drawing/2014/main" id="{947FCA40-EA2E-0644-A88E-B49CA1093D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9" y="3679"/>
              <a:ext cx="1391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>
                  <a:latin typeface="Arial" panose="020B0604020202020204" pitchFamily="34" charset="0"/>
                </a:rPr>
                <a:t>&gt;SequenceN</a:t>
              </a:r>
            </a:p>
          </p:txBody>
        </p:sp>
        <p:sp>
          <p:nvSpPr>
            <p:cNvPr id="76824" name="Line 24">
              <a:extLst>
                <a:ext uri="{FF2B5EF4-FFF2-40B4-BE49-F238E27FC236}">
                  <a16:creationId xmlns:a16="http://schemas.microsoft.com/office/drawing/2014/main" id="{CEB05482-A996-E042-9D7F-0EBFBFBEE2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" y="3325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5" name="Line 25">
              <a:extLst>
                <a:ext uri="{FF2B5EF4-FFF2-40B4-BE49-F238E27FC236}">
                  <a16:creationId xmlns:a16="http://schemas.microsoft.com/office/drawing/2014/main" id="{28F1F288-C163-454B-B0E7-8A6FDE3D6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" y="3554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6" name="Line 26">
              <a:extLst>
                <a:ext uri="{FF2B5EF4-FFF2-40B4-BE49-F238E27FC236}">
                  <a16:creationId xmlns:a16="http://schemas.microsoft.com/office/drawing/2014/main" id="{A7166644-DBAA-2840-BAC9-2884A33D8E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" y="3772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6828" name="Text Box 28">
            <a:extLst>
              <a:ext uri="{FF2B5EF4-FFF2-40B4-BE49-F238E27FC236}">
                <a16:creationId xmlns:a16="http://schemas.microsoft.com/office/drawing/2014/main" id="{64EFE7BD-7632-B746-AC0E-5CF900B9C2A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620562" y="4399223"/>
            <a:ext cx="967467" cy="40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0000" tIns="65000" rIns="130000" bIns="65000" anchor="ctr">
            <a:spAutoFit/>
          </a:bodyPr>
          <a:lstStyle>
            <a:lvl1pPr defTabSz="1300163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649288" defTabSz="1300163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300163" defTabSz="1300163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949450" defTabSz="1300163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600325" defTabSz="1300163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30575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35147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9719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44291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chemeClr val="bg1"/>
                </a:solidFill>
                <a:latin typeface="Arial" panose="020B0604020202020204" pitchFamily="34" charset="0"/>
              </a:rPr>
              <a:t>Result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3CA1BE6-42D7-2545-91F0-D081325F0B8B}"/>
              </a:ext>
            </a:extLst>
          </p:cNvPr>
          <p:cNvGrpSpPr/>
          <p:nvPr/>
        </p:nvGrpSpPr>
        <p:grpSpPr>
          <a:xfrm>
            <a:off x="7990072" y="3443374"/>
            <a:ext cx="1096145" cy="507131"/>
            <a:chOff x="7990072" y="3443374"/>
            <a:chExt cx="1096145" cy="507131"/>
          </a:xfrm>
        </p:grpSpPr>
        <p:sp>
          <p:nvSpPr>
            <p:cNvPr id="76829" name="AutoShape 29">
              <a:extLst>
                <a:ext uri="{FF2B5EF4-FFF2-40B4-BE49-F238E27FC236}">
                  <a16:creationId xmlns:a16="http://schemas.microsoft.com/office/drawing/2014/main" id="{7322B0E7-7D90-3C4F-B3C0-49D68827160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83609" y="3443374"/>
              <a:ext cx="929657" cy="507131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6830" name="Text Box 30">
              <a:extLst>
                <a:ext uri="{FF2B5EF4-FFF2-40B4-BE49-F238E27FC236}">
                  <a16:creationId xmlns:a16="http://schemas.microsoft.com/office/drawing/2014/main" id="{6703F057-E0EE-AB40-9883-C1EDB2FED2B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990072" y="3507797"/>
              <a:ext cx="1096145" cy="408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Result1</a:t>
              </a:r>
            </a:p>
          </p:txBody>
        </p:sp>
      </p:grpSp>
      <p:sp>
        <p:nvSpPr>
          <p:cNvPr id="76832" name="Text Box 32">
            <a:extLst>
              <a:ext uri="{FF2B5EF4-FFF2-40B4-BE49-F238E27FC236}">
                <a16:creationId xmlns:a16="http://schemas.microsoft.com/office/drawing/2014/main" id="{412431CC-A3FB-2E4D-A8CC-A89FD3D635C1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157514" y="3352775"/>
            <a:ext cx="1096145" cy="40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0000" tIns="65000" rIns="130000" bIns="65000" anchor="ctr">
            <a:spAutoFit/>
          </a:bodyPr>
          <a:lstStyle>
            <a:lvl1pPr defTabSz="1300163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649288" defTabSz="1300163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300163" defTabSz="1300163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949450" defTabSz="1300163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600325" defTabSz="1300163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30575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35147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9719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44291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chemeClr val="bg1"/>
                </a:solidFill>
                <a:latin typeface="Arial" panose="020B0604020202020204" pitchFamily="34" charset="0"/>
              </a:rPr>
              <a:t>Result2</a:t>
            </a:r>
          </a:p>
        </p:txBody>
      </p:sp>
      <p:sp>
        <p:nvSpPr>
          <p:cNvPr id="76834" name="Text Box 34">
            <a:extLst>
              <a:ext uri="{FF2B5EF4-FFF2-40B4-BE49-F238E27FC236}">
                <a16:creationId xmlns:a16="http://schemas.microsoft.com/office/drawing/2014/main" id="{61411AC2-C036-2145-9E54-1EC12E7CD84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8043894" y="4589993"/>
            <a:ext cx="1096145" cy="40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0000" tIns="65000" rIns="130000" bIns="65000" anchor="ctr">
            <a:spAutoFit/>
          </a:bodyPr>
          <a:lstStyle>
            <a:lvl1pPr defTabSz="1300163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649288" defTabSz="1300163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300163" defTabSz="1300163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949450" defTabSz="1300163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600325" defTabSz="1300163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30575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35147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9719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44291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chemeClr val="bg1"/>
                </a:solidFill>
                <a:latin typeface="Arial" panose="020B0604020202020204" pitchFamily="34" charset="0"/>
              </a:rPr>
              <a:t>Result3</a:t>
            </a:r>
          </a:p>
        </p:txBody>
      </p:sp>
      <p:sp>
        <p:nvSpPr>
          <p:cNvPr id="76836" name="Text Box 36">
            <a:extLst>
              <a:ext uri="{FF2B5EF4-FFF2-40B4-BE49-F238E27FC236}">
                <a16:creationId xmlns:a16="http://schemas.microsoft.com/office/drawing/2014/main" id="{E53FCE0E-A973-0C43-AFC6-862265A21048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9133685" y="4543499"/>
            <a:ext cx="1134271" cy="408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130000" tIns="65000" rIns="130000" bIns="65000" anchor="ctr">
            <a:spAutoFit/>
          </a:bodyPr>
          <a:lstStyle>
            <a:lvl1pPr defTabSz="1300163">
              <a:defRPr sz="2400">
                <a:solidFill>
                  <a:schemeClr val="tx1"/>
                </a:solidFill>
                <a:latin typeface="Times" pitchFamily="2" charset="0"/>
              </a:defRPr>
            </a:lvl1pPr>
            <a:lvl2pPr marL="649288" defTabSz="1300163">
              <a:defRPr sz="2400">
                <a:solidFill>
                  <a:schemeClr val="tx1"/>
                </a:solidFill>
                <a:latin typeface="Times" pitchFamily="2" charset="0"/>
              </a:defRPr>
            </a:lvl2pPr>
            <a:lvl3pPr marL="1300163" defTabSz="1300163">
              <a:defRPr sz="2400">
                <a:solidFill>
                  <a:schemeClr val="tx1"/>
                </a:solidFill>
                <a:latin typeface="Times" pitchFamily="2" charset="0"/>
              </a:defRPr>
            </a:lvl3pPr>
            <a:lvl4pPr marL="1949450" defTabSz="1300163">
              <a:defRPr sz="2400">
                <a:solidFill>
                  <a:schemeClr val="tx1"/>
                </a:solidFill>
                <a:latin typeface="Times" pitchFamily="2" charset="0"/>
              </a:defRPr>
            </a:lvl4pPr>
            <a:lvl5pPr marL="2600325" defTabSz="1300163">
              <a:defRPr sz="2400">
                <a:solidFill>
                  <a:schemeClr val="tx1"/>
                </a:solidFill>
                <a:latin typeface="Times" pitchFamily="2" charset="0"/>
              </a:defRPr>
            </a:lvl5pPr>
            <a:lvl6pPr marL="30575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6pPr>
            <a:lvl7pPr marL="35147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7pPr>
            <a:lvl8pPr marL="39719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8pPr>
            <a:lvl9pPr marL="4429125" defTabSz="130016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2" charset="0"/>
              </a:defRPr>
            </a:lvl9pPr>
          </a:lstStyle>
          <a:p>
            <a:pPr algn="ctr" eaLnBrk="1" hangingPunct="1"/>
            <a:r>
              <a:rPr lang="en-US" altLang="en-US" sz="1800" b="1">
                <a:solidFill>
                  <a:schemeClr val="bg1"/>
                </a:solidFill>
                <a:latin typeface="Arial" panose="020B0604020202020204" pitchFamily="34" charset="0"/>
              </a:rPr>
              <a:t>ResultN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E2DF67-C62B-204E-8134-84C9A13C12B9}"/>
              </a:ext>
            </a:extLst>
          </p:cNvPr>
          <p:cNvGrpSpPr/>
          <p:nvPr/>
        </p:nvGrpSpPr>
        <p:grpSpPr>
          <a:xfrm>
            <a:off x="7990071" y="4226786"/>
            <a:ext cx="1096145" cy="507131"/>
            <a:chOff x="7990072" y="3443374"/>
            <a:chExt cx="1096145" cy="507131"/>
          </a:xfrm>
        </p:grpSpPr>
        <p:sp>
          <p:nvSpPr>
            <p:cNvPr id="32" name="AutoShape 29">
              <a:extLst>
                <a:ext uri="{FF2B5EF4-FFF2-40B4-BE49-F238E27FC236}">
                  <a16:creationId xmlns:a16="http://schemas.microsoft.com/office/drawing/2014/main" id="{D057E448-42B3-B943-AE9D-F93B6F8BCD9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83609" y="3443374"/>
              <a:ext cx="929657" cy="507131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33" name="Text Box 30">
              <a:extLst>
                <a:ext uri="{FF2B5EF4-FFF2-40B4-BE49-F238E27FC236}">
                  <a16:creationId xmlns:a16="http://schemas.microsoft.com/office/drawing/2014/main" id="{7F4E6F04-D65D-CB4A-A593-661C8C9C27F4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990072" y="3507797"/>
              <a:ext cx="1096145" cy="408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Result3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D4248B-1499-DB49-9272-DA7B288C2114}"/>
              </a:ext>
            </a:extLst>
          </p:cNvPr>
          <p:cNvGrpSpPr/>
          <p:nvPr/>
        </p:nvGrpSpPr>
        <p:grpSpPr>
          <a:xfrm>
            <a:off x="9248742" y="3444980"/>
            <a:ext cx="1096145" cy="507131"/>
            <a:chOff x="7990072" y="3443374"/>
            <a:chExt cx="1096145" cy="507131"/>
          </a:xfrm>
        </p:grpSpPr>
        <p:sp>
          <p:nvSpPr>
            <p:cNvPr id="38" name="AutoShape 29">
              <a:extLst>
                <a:ext uri="{FF2B5EF4-FFF2-40B4-BE49-F238E27FC236}">
                  <a16:creationId xmlns:a16="http://schemas.microsoft.com/office/drawing/2014/main" id="{FE3451E6-3675-D143-9B65-8421C3C64F3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83609" y="3443374"/>
              <a:ext cx="929657" cy="507131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39" name="Text Box 30">
              <a:extLst>
                <a:ext uri="{FF2B5EF4-FFF2-40B4-BE49-F238E27FC236}">
                  <a16:creationId xmlns:a16="http://schemas.microsoft.com/office/drawing/2014/main" id="{423F40E1-BF10-EF42-ACB0-4CA2804E36DF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990072" y="3507797"/>
              <a:ext cx="1096145" cy="4085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800" b="1" dirty="0">
                  <a:solidFill>
                    <a:schemeClr val="bg1"/>
                  </a:solidFill>
                  <a:latin typeface="Arial" panose="020B0604020202020204" pitchFamily="34" charset="0"/>
                </a:rPr>
                <a:t>Result2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F66016E-C1C5-0943-8EF9-13F746B86FA9}"/>
              </a:ext>
            </a:extLst>
          </p:cNvPr>
          <p:cNvGrpSpPr/>
          <p:nvPr/>
        </p:nvGrpSpPr>
        <p:grpSpPr>
          <a:xfrm>
            <a:off x="9292231" y="4157965"/>
            <a:ext cx="1192756" cy="507131"/>
            <a:chOff x="7990072" y="3443374"/>
            <a:chExt cx="1192756" cy="507131"/>
          </a:xfrm>
        </p:grpSpPr>
        <p:sp>
          <p:nvSpPr>
            <p:cNvPr id="41" name="AutoShape 29">
              <a:extLst>
                <a:ext uri="{FF2B5EF4-FFF2-40B4-BE49-F238E27FC236}">
                  <a16:creationId xmlns:a16="http://schemas.microsoft.com/office/drawing/2014/main" id="{9C9E9854-4F4B-974A-913F-0BEFEA7EE5A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83609" y="3443374"/>
              <a:ext cx="929657" cy="507131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42" name="Text Box 30">
              <a:extLst>
                <a:ext uri="{FF2B5EF4-FFF2-40B4-BE49-F238E27FC236}">
                  <a16:creationId xmlns:a16="http://schemas.microsoft.com/office/drawing/2014/main" id="{1E4C66A6-71D1-D74B-B081-58EC652F6CC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990072" y="3507946"/>
              <a:ext cx="1192756" cy="408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800" b="1" dirty="0" err="1">
                  <a:solidFill>
                    <a:schemeClr val="bg1"/>
                  </a:solidFill>
                  <a:latin typeface="Arial" panose="020B0604020202020204" pitchFamily="34" charset="0"/>
                </a:rPr>
                <a:t>ResultN</a:t>
              </a:r>
              <a:endParaRPr lang="en-US" altLang="en-US" sz="1800" b="1" dirty="0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7710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oter Placeholder 2">
            <a:extLst>
              <a:ext uri="{FF2B5EF4-FFF2-40B4-BE49-F238E27FC236}">
                <a16:creationId xmlns:a16="http://schemas.microsoft.com/office/drawing/2014/main" id="{D395E48D-A39C-F54F-AD31-8244208D490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The BioTeam,  </a:t>
            </a:r>
            <a:r>
              <a:rPr lang="en-US" altLang="en-US">
                <a:hlinkClick r:id="rId2"/>
              </a:rPr>
              <a:t>www.bioteam.net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A049B039-7687-104E-AD90-29F3E3FB49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7400" y="381000"/>
            <a:ext cx="7772400" cy="1143000"/>
          </a:xfrm>
        </p:spPr>
        <p:txBody>
          <a:bodyPr/>
          <a:lstStyle/>
          <a:p>
            <a:r>
              <a:rPr lang="en-US" altLang="en-US"/>
              <a:t>Split target databases &amp; by query</a:t>
            </a:r>
          </a:p>
        </p:txBody>
      </p:sp>
      <p:grpSp>
        <p:nvGrpSpPr>
          <p:cNvPr id="78851" name="Group 3">
            <a:extLst>
              <a:ext uri="{FF2B5EF4-FFF2-40B4-BE49-F238E27FC236}">
                <a16:creationId xmlns:a16="http://schemas.microsoft.com/office/drawing/2014/main" id="{28F07991-E2B8-F94B-B2E5-B4045129B8FD}"/>
              </a:ext>
            </a:extLst>
          </p:cNvPr>
          <p:cNvGrpSpPr>
            <a:grpSpLocks/>
          </p:cNvGrpSpPr>
          <p:nvPr/>
        </p:nvGrpSpPr>
        <p:grpSpPr bwMode="auto">
          <a:xfrm>
            <a:off x="2133601" y="1676400"/>
            <a:ext cx="7331075" cy="4120448"/>
            <a:chOff x="579" y="1637"/>
            <a:chExt cx="6491" cy="4205"/>
          </a:xfrm>
        </p:grpSpPr>
        <p:sp>
          <p:nvSpPr>
            <p:cNvPr id="78852" name="Line 4">
              <a:extLst>
                <a:ext uri="{FF2B5EF4-FFF2-40B4-BE49-F238E27FC236}">
                  <a16:creationId xmlns:a16="http://schemas.microsoft.com/office/drawing/2014/main" id="{D6CAC295-0175-6940-98FD-D40BB6E14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5" y="2610"/>
              <a:ext cx="8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3" name="AutoShape 5">
              <a:extLst>
                <a:ext uri="{FF2B5EF4-FFF2-40B4-BE49-F238E27FC236}">
                  <a16:creationId xmlns:a16="http://schemas.microsoft.com/office/drawing/2014/main" id="{EB8B4A75-66F6-2243-BD19-AE5525903F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89" y="1637"/>
              <a:ext cx="1229" cy="1774"/>
            </a:xfrm>
            <a:prstGeom prst="can">
              <a:avLst>
                <a:gd name="adj" fmla="val 36086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altLang="en-US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8854" name="Text Box 6">
              <a:extLst>
                <a:ext uri="{FF2B5EF4-FFF2-40B4-BE49-F238E27FC236}">
                  <a16:creationId xmlns:a16="http://schemas.microsoft.com/office/drawing/2014/main" id="{15F94F0E-60E1-E340-9958-3BE8405604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9" y="2229"/>
              <a:ext cx="674" cy="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55" name="AutoShape 7">
              <a:extLst>
                <a:ext uri="{FF2B5EF4-FFF2-40B4-BE49-F238E27FC236}">
                  <a16:creationId xmlns:a16="http://schemas.microsoft.com/office/drawing/2014/main" id="{B58AAF6B-A366-704B-AEE1-FF5E5099A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69" y="1774"/>
              <a:ext cx="1501" cy="1569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6" name="Text Box 8">
              <a:extLst>
                <a:ext uri="{FF2B5EF4-FFF2-40B4-BE49-F238E27FC236}">
                  <a16:creationId xmlns:a16="http://schemas.microsoft.com/office/drawing/2014/main" id="{1CDF06C2-098F-F445-BFB6-B96E066BC6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76" y="2229"/>
              <a:ext cx="1135" cy="5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28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57" name="AutoShape 9">
              <a:extLst>
                <a:ext uri="{FF2B5EF4-FFF2-40B4-BE49-F238E27FC236}">
                  <a16:creationId xmlns:a16="http://schemas.microsoft.com/office/drawing/2014/main" id="{67BDD694-B5BA-864B-B243-CA3022190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" y="3752"/>
              <a:ext cx="409" cy="546"/>
            </a:xfrm>
            <a:prstGeom prst="can">
              <a:avLst>
                <a:gd name="adj" fmla="val 33374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8" name="AutoShape 10">
              <a:extLst>
                <a:ext uri="{FF2B5EF4-FFF2-40B4-BE49-F238E27FC236}">
                  <a16:creationId xmlns:a16="http://schemas.microsoft.com/office/drawing/2014/main" id="{A1B0812E-B36D-9345-B4E8-297298C377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3752"/>
              <a:ext cx="409" cy="546"/>
            </a:xfrm>
            <a:prstGeom prst="can">
              <a:avLst>
                <a:gd name="adj" fmla="val 33374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59" name="AutoShape 11">
              <a:extLst>
                <a:ext uri="{FF2B5EF4-FFF2-40B4-BE49-F238E27FC236}">
                  <a16:creationId xmlns:a16="http://schemas.microsoft.com/office/drawing/2014/main" id="{EA45ACF5-5246-D14E-A30E-D0B88B0FC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" y="4503"/>
              <a:ext cx="409" cy="545"/>
            </a:xfrm>
            <a:prstGeom prst="can">
              <a:avLst>
                <a:gd name="adj" fmla="val 33313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0" name="AutoShape 12">
              <a:extLst>
                <a:ext uri="{FF2B5EF4-FFF2-40B4-BE49-F238E27FC236}">
                  <a16:creationId xmlns:a16="http://schemas.microsoft.com/office/drawing/2014/main" id="{09AE6331-65ED-4C41-8954-9099FA961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4503"/>
              <a:ext cx="409" cy="545"/>
            </a:xfrm>
            <a:prstGeom prst="can">
              <a:avLst>
                <a:gd name="adj" fmla="val 33313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1" name="AutoShape 13">
              <a:extLst>
                <a:ext uri="{FF2B5EF4-FFF2-40B4-BE49-F238E27FC236}">
                  <a16:creationId xmlns:a16="http://schemas.microsoft.com/office/drawing/2014/main" id="{13DFE390-AC2B-D04A-8656-B633B6961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9" y="5253"/>
              <a:ext cx="409" cy="546"/>
            </a:xfrm>
            <a:prstGeom prst="can">
              <a:avLst>
                <a:gd name="adj" fmla="val 33374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2" name="AutoShape 14">
              <a:extLst>
                <a:ext uri="{FF2B5EF4-FFF2-40B4-BE49-F238E27FC236}">
                  <a16:creationId xmlns:a16="http://schemas.microsoft.com/office/drawing/2014/main" id="{9FBC93FD-E73C-5540-BB83-DABFD6E32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0" y="5253"/>
              <a:ext cx="409" cy="546"/>
            </a:xfrm>
            <a:prstGeom prst="can">
              <a:avLst>
                <a:gd name="adj" fmla="val 33374"/>
              </a:avLst>
            </a:prstGeom>
            <a:solidFill>
              <a:schemeClr val="folHlink"/>
            </a:solidFill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3" name="Line 15">
              <a:extLst>
                <a:ext uri="{FF2B5EF4-FFF2-40B4-BE49-F238E27FC236}">
                  <a16:creationId xmlns:a16="http://schemas.microsoft.com/office/drawing/2014/main" id="{B3742EAD-3112-D247-B74D-CDB140CDA8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7" y="3820"/>
              <a:ext cx="887" cy="102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64" name="AutoShape 16">
              <a:extLst>
                <a:ext uri="{FF2B5EF4-FFF2-40B4-BE49-F238E27FC236}">
                  <a16:creationId xmlns:a16="http://schemas.microsoft.com/office/drawing/2014/main" id="{9ED22212-13C1-6A45-97D8-9FED6D405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" y="3828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65" name="Text Box 17">
              <a:extLst>
                <a:ext uri="{FF2B5EF4-FFF2-40B4-BE49-F238E27FC236}">
                  <a16:creationId xmlns:a16="http://schemas.microsoft.com/office/drawing/2014/main" id="{EAEBCB47-A315-714D-AF66-3AF6C5D68F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2" y="3900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66" name="AutoShape 18">
              <a:extLst>
                <a:ext uri="{FF2B5EF4-FFF2-40B4-BE49-F238E27FC236}">
                  <a16:creationId xmlns:a16="http://schemas.microsoft.com/office/drawing/2014/main" id="{7D700AD7-1480-F845-B8A6-29809A12B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3828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67" name="Text Box 19">
              <a:extLst>
                <a:ext uri="{FF2B5EF4-FFF2-40B4-BE49-F238E27FC236}">
                  <a16:creationId xmlns:a16="http://schemas.microsoft.com/office/drawing/2014/main" id="{53F722B8-A5C8-A94F-AEDC-5F06173D57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3" y="3900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68" name="AutoShape 20">
              <a:extLst>
                <a:ext uri="{FF2B5EF4-FFF2-40B4-BE49-F238E27FC236}">
                  <a16:creationId xmlns:a16="http://schemas.microsoft.com/office/drawing/2014/main" id="{B9894C25-6C43-F34A-89D2-489C47F6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3" y="4577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69" name="Text Box 21">
              <a:extLst>
                <a:ext uri="{FF2B5EF4-FFF2-40B4-BE49-F238E27FC236}">
                  <a16:creationId xmlns:a16="http://schemas.microsoft.com/office/drawing/2014/main" id="{CFD4491C-159D-4644-A673-FFD771717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1" y="4650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70" name="AutoShape 22">
              <a:extLst>
                <a:ext uri="{FF2B5EF4-FFF2-40B4-BE49-F238E27FC236}">
                  <a16:creationId xmlns:a16="http://schemas.microsoft.com/office/drawing/2014/main" id="{4073B02E-2D9E-A648-9A2F-7B468C9291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4577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71" name="Text Box 23">
              <a:extLst>
                <a:ext uri="{FF2B5EF4-FFF2-40B4-BE49-F238E27FC236}">
                  <a16:creationId xmlns:a16="http://schemas.microsoft.com/office/drawing/2014/main" id="{940D18EE-B195-7A42-83F3-E9EC5452F6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3" y="4650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72" name="AutoShape 24">
              <a:extLst>
                <a:ext uri="{FF2B5EF4-FFF2-40B4-BE49-F238E27FC236}">
                  <a16:creationId xmlns:a16="http://schemas.microsoft.com/office/drawing/2014/main" id="{77FB4ACB-2A10-244A-9893-BA84D31C4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" y="5325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73" name="Text Box 25">
              <a:extLst>
                <a:ext uri="{FF2B5EF4-FFF2-40B4-BE49-F238E27FC236}">
                  <a16:creationId xmlns:a16="http://schemas.microsoft.com/office/drawing/2014/main" id="{395CF5DA-0770-6B49-9657-6ECF6E7B513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2" y="5398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74" name="AutoShape 26">
              <a:extLst>
                <a:ext uri="{FF2B5EF4-FFF2-40B4-BE49-F238E27FC236}">
                  <a16:creationId xmlns:a16="http://schemas.microsoft.com/office/drawing/2014/main" id="{F5B80B57-5917-4842-8E53-9FA76BC92C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3" y="5325"/>
              <a:ext cx="233" cy="517"/>
            </a:xfrm>
            <a:prstGeom prst="flowChartDocument">
              <a:avLst/>
            </a:prstGeom>
            <a:solidFill>
              <a:schemeClr val="accent2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/>
            <a:p>
              <a:endParaRPr lang="en-US"/>
            </a:p>
          </p:txBody>
        </p:sp>
        <p:sp>
          <p:nvSpPr>
            <p:cNvPr id="78875" name="Text Box 27">
              <a:extLst>
                <a:ext uri="{FF2B5EF4-FFF2-40B4-BE49-F238E27FC236}">
                  <a16:creationId xmlns:a16="http://schemas.microsoft.com/office/drawing/2014/main" id="{E45EE442-D1C3-7143-B4A1-FC1B32A65E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73" y="5398"/>
              <a:ext cx="682" cy="35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Result</a:t>
              </a:r>
            </a:p>
          </p:txBody>
        </p:sp>
        <p:sp>
          <p:nvSpPr>
            <p:cNvPr id="78876" name="Line 28">
              <a:extLst>
                <a:ext uri="{FF2B5EF4-FFF2-40B4-BE49-F238E27FC236}">
                  <a16:creationId xmlns:a16="http://schemas.microsoft.com/office/drawing/2014/main" id="{279D8B56-7EA2-BD4C-A7CB-535033A999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2" y="4776"/>
              <a:ext cx="888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7" name="Line 29">
              <a:extLst>
                <a:ext uri="{FF2B5EF4-FFF2-40B4-BE49-F238E27FC236}">
                  <a16:creationId xmlns:a16="http://schemas.microsoft.com/office/drawing/2014/main" id="{9B60B07D-4627-E84B-84CC-AFEB172917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5" y="3391"/>
              <a:ext cx="0" cy="27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78" name="Text Box 30">
              <a:extLst>
                <a:ext uri="{FF2B5EF4-FFF2-40B4-BE49-F238E27FC236}">
                  <a16:creationId xmlns:a16="http://schemas.microsoft.com/office/drawing/2014/main" id="{E419C6FB-CC3A-4E41-B5E0-60F912F0F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1" y="3877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79" name="Text Box 31">
              <a:extLst>
                <a:ext uri="{FF2B5EF4-FFF2-40B4-BE49-F238E27FC236}">
                  <a16:creationId xmlns:a16="http://schemas.microsoft.com/office/drawing/2014/main" id="{93001037-2964-C945-B704-124CD91CAE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92" y="3906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80" name="Text Box 32">
              <a:extLst>
                <a:ext uri="{FF2B5EF4-FFF2-40B4-BE49-F238E27FC236}">
                  <a16:creationId xmlns:a16="http://schemas.microsoft.com/office/drawing/2014/main" id="{C01D1479-0C48-8E4B-8864-5108B1BB1A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1" y="4676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81" name="Text Box 33">
              <a:extLst>
                <a:ext uri="{FF2B5EF4-FFF2-40B4-BE49-F238E27FC236}">
                  <a16:creationId xmlns:a16="http://schemas.microsoft.com/office/drawing/2014/main" id="{60F705A7-3E41-204A-97A3-0750FFF71A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2" y="4676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82" name="Text Box 34">
              <a:extLst>
                <a:ext uri="{FF2B5EF4-FFF2-40B4-BE49-F238E27FC236}">
                  <a16:creationId xmlns:a16="http://schemas.microsoft.com/office/drawing/2014/main" id="{F79FDB8E-FDC1-0242-AEA0-CEE12942C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1" y="5429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83" name="Text Box 35">
              <a:extLst>
                <a:ext uri="{FF2B5EF4-FFF2-40B4-BE49-F238E27FC236}">
                  <a16:creationId xmlns:a16="http://schemas.microsoft.com/office/drawing/2014/main" id="{A3CAE5E6-5EBE-8641-91EA-82340A15B9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82" y="5429"/>
              <a:ext cx="454" cy="3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30000" tIns="65000" rIns="130000" bIns="65000" anchor="ctr">
              <a:spAutoFit/>
            </a:bodyPr>
            <a:lstStyle>
              <a:lvl1pPr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1pPr>
              <a:lvl2pPr marL="649288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2pPr>
              <a:lvl3pPr marL="1300163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3pPr>
              <a:lvl4pPr marL="1949450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4pPr>
              <a:lvl5pPr marL="2600325" defTabSz="1300163">
                <a:defRPr sz="2400">
                  <a:solidFill>
                    <a:schemeClr val="tx1"/>
                  </a:solidFill>
                  <a:latin typeface="Times" pitchFamily="2" charset="0"/>
                </a:defRPr>
              </a:lvl5pPr>
              <a:lvl6pPr marL="30575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6pPr>
              <a:lvl7pPr marL="35147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7pPr>
              <a:lvl8pPr marL="39719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8pPr>
              <a:lvl9pPr marL="4429125" defTabSz="130016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" pitchFamily="2" charset="0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chemeClr val="bg1"/>
                  </a:solidFill>
                  <a:latin typeface="Arial" panose="020B0604020202020204" pitchFamily="34" charset="0"/>
                </a:rPr>
                <a:t>DB</a:t>
              </a:r>
            </a:p>
          </p:txBody>
        </p:sp>
        <p:sp>
          <p:nvSpPr>
            <p:cNvPr id="78884" name="Line 36">
              <a:extLst>
                <a:ext uri="{FF2B5EF4-FFF2-40B4-BE49-F238E27FC236}">
                  <a16:creationId xmlns:a16="http://schemas.microsoft.com/office/drawing/2014/main" id="{EE5003EF-1A3A-FB46-B9E1-C1CD8087E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77" y="2610"/>
              <a:ext cx="81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5" name="Line 37">
              <a:extLst>
                <a:ext uri="{FF2B5EF4-FFF2-40B4-BE49-F238E27FC236}">
                  <a16:creationId xmlns:a16="http://schemas.microsoft.com/office/drawing/2014/main" id="{BE86E9DD-63AB-A342-8EAB-584E61EA8B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2115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6" name="Line 38">
              <a:extLst>
                <a:ext uri="{FF2B5EF4-FFF2-40B4-BE49-F238E27FC236}">
                  <a16:creationId xmlns:a16="http://schemas.microsoft.com/office/drawing/2014/main" id="{D0FB3F58-7F05-2C44-B228-C9DF57D88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2388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7" name="Line 39">
              <a:extLst>
                <a:ext uri="{FF2B5EF4-FFF2-40B4-BE49-F238E27FC236}">
                  <a16:creationId xmlns:a16="http://schemas.microsoft.com/office/drawing/2014/main" id="{3EE76D95-72E6-A74F-923F-63D210CA19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2661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8" name="Line 40">
              <a:extLst>
                <a:ext uri="{FF2B5EF4-FFF2-40B4-BE49-F238E27FC236}">
                  <a16:creationId xmlns:a16="http://schemas.microsoft.com/office/drawing/2014/main" id="{807B8B35-1250-C347-9C79-43E4A87125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2934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89" name="Line 41">
              <a:extLst>
                <a:ext uri="{FF2B5EF4-FFF2-40B4-BE49-F238E27FC236}">
                  <a16:creationId xmlns:a16="http://schemas.microsoft.com/office/drawing/2014/main" id="{74014C90-FFA4-724A-8CC7-2140FA82E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53" y="3206"/>
              <a:ext cx="1501" cy="0"/>
            </a:xfrm>
            <a:prstGeom prst="line">
              <a:avLst/>
            </a:prstGeom>
            <a:noFill/>
            <a:ln w="381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8890" name="Group 42">
              <a:extLst>
                <a:ext uri="{FF2B5EF4-FFF2-40B4-BE49-F238E27FC236}">
                  <a16:creationId xmlns:a16="http://schemas.microsoft.com/office/drawing/2014/main" id="{FFD16BFE-358F-294A-83C8-6683364F15D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9" y="2057"/>
              <a:ext cx="1407" cy="1043"/>
              <a:chOff x="792" y="2921"/>
              <a:chExt cx="1407" cy="1043"/>
            </a:xfrm>
          </p:grpSpPr>
          <p:sp>
            <p:nvSpPr>
              <p:cNvPr id="78891" name="Text Box 43">
                <a:extLst>
                  <a:ext uri="{FF2B5EF4-FFF2-40B4-BE49-F238E27FC236}">
                    <a16:creationId xmlns:a16="http://schemas.microsoft.com/office/drawing/2014/main" id="{FD03E8EF-B311-BF46-8A56-4E0AF7A3E89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2921"/>
                <a:ext cx="1373" cy="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30000" tIns="65000" rIns="130000" bIns="65000" anchor="ctr">
                <a:spAutoFit/>
              </a:bodyPr>
              <a:lstStyle>
                <a:lvl1pPr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1pPr>
                <a:lvl2pPr marL="649288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2pPr>
                <a:lvl3pPr marL="1300163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3pPr>
                <a:lvl4pPr marL="1949450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4pPr>
                <a:lvl5pPr marL="2600325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5pPr>
                <a:lvl6pPr marL="30575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6pPr>
                <a:lvl7pPr marL="35147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7pPr>
                <a:lvl8pPr marL="39719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8pPr>
                <a:lvl9pPr marL="44291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9pPr>
              </a:lstStyle>
              <a:p>
                <a:pPr algn="ctr" eaLnBrk="1" hangingPunct="1"/>
                <a:r>
                  <a:rPr lang="en-US" altLang="en-US" sz="1800">
                    <a:latin typeface="Arial" panose="020B0604020202020204" pitchFamily="34" charset="0"/>
                  </a:rPr>
                  <a:t>&gt;Sequence1</a:t>
                </a:r>
              </a:p>
            </p:txBody>
          </p:sp>
          <p:sp>
            <p:nvSpPr>
              <p:cNvPr id="78892" name="Text Box 44">
                <a:extLst>
                  <a:ext uri="{FF2B5EF4-FFF2-40B4-BE49-F238E27FC236}">
                    <a16:creationId xmlns:a16="http://schemas.microsoft.com/office/drawing/2014/main" id="{AD775D87-5749-D442-8FCB-DF5BF230A41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144"/>
                <a:ext cx="1373" cy="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30000" tIns="65000" rIns="130000" bIns="65000" anchor="ctr">
                <a:spAutoFit/>
              </a:bodyPr>
              <a:lstStyle>
                <a:lvl1pPr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1pPr>
                <a:lvl2pPr marL="649288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2pPr>
                <a:lvl3pPr marL="1300163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3pPr>
                <a:lvl4pPr marL="1949450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4pPr>
                <a:lvl5pPr marL="2600325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5pPr>
                <a:lvl6pPr marL="30575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6pPr>
                <a:lvl7pPr marL="35147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7pPr>
                <a:lvl8pPr marL="39719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8pPr>
                <a:lvl9pPr marL="44291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9pPr>
              </a:lstStyle>
              <a:p>
                <a:pPr algn="ctr" eaLnBrk="1" hangingPunct="1"/>
                <a:r>
                  <a:rPr lang="en-US" altLang="en-US" sz="1800">
                    <a:latin typeface="Arial" panose="020B0604020202020204" pitchFamily="34" charset="0"/>
                  </a:rPr>
                  <a:t>&gt;Sequence2</a:t>
                </a:r>
              </a:p>
            </p:txBody>
          </p:sp>
          <p:sp>
            <p:nvSpPr>
              <p:cNvPr id="78893" name="Text Box 45">
                <a:extLst>
                  <a:ext uri="{FF2B5EF4-FFF2-40B4-BE49-F238E27FC236}">
                    <a16:creationId xmlns:a16="http://schemas.microsoft.com/office/drawing/2014/main" id="{4DE3219D-CBB3-904D-845A-B470F988A6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06" y="3348"/>
                <a:ext cx="1373" cy="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30000" tIns="65000" rIns="130000" bIns="65000" anchor="ctr">
                <a:spAutoFit/>
              </a:bodyPr>
              <a:lstStyle>
                <a:lvl1pPr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1pPr>
                <a:lvl2pPr marL="649288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2pPr>
                <a:lvl3pPr marL="1300163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3pPr>
                <a:lvl4pPr marL="1949450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4pPr>
                <a:lvl5pPr marL="2600325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5pPr>
                <a:lvl6pPr marL="30575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6pPr>
                <a:lvl7pPr marL="35147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7pPr>
                <a:lvl8pPr marL="39719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8pPr>
                <a:lvl9pPr marL="44291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9pPr>
              </a:lstStyle>
              <a:p>
                <a:pPr algn="ctr" eaLnBrk="1" hangingPunct="1"/>
                <a:r>
                  <a:rPr lang="en-US" altLang="en-US" sz="1800">
                    <a:latin typeface="Arial" panose="020B0604020202020204" pitchFamily="34" charset="0"/>
                  </a:rPr>
                  <a:t>&gt;Sequence3</a:t>
                </a:r>
              </a:p>
            </p:txBody>
          </p:sp>
          <p:sp>
            <p:nvSpPr>
              <p:cNvPr id="78894" name="Text Box 46">
                <a:extLst>
                  <a:ext uri="{FF2B5EF4-FFF2-40B4-BE49-F238E27FC236}">
                    <a16:creationId xmlns:a16="http://schemas.microsoft.com/office/drawing/2014/main" id="{B2AA0D3D-3B77-1145-93AC-3F943EA53B3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92" y="3551"/>
                <a:ext cx="1407" cy="4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130000" tIns="65000" rIns="130000" bIns="65000" anchor="ctr">
                <a:spAutoFit/>
              </a:bodyPr>
              <a:lstStyle>
                <a:lvl1pPr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1pPr>
                <a:lvl2pPr marL="649288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2pPr>
                <a:lvl3pPr marL="1300163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3pPr>
                <a:lvl4pPr marL="1949450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4pPr>
                <a:lvl5pPr marL="2600325" defTabSz="1300163"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5pPr>
                <a:lvl6pPr marL="30575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6pPr>
                <a:lvl7pPr marL="35147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7pPr>
                <a:lvl8pPr marL="39719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8pPr>
                <a:lvl9pPr marL="4429125" defTabSz="1300163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pitchFamily="2" charset="0"/>
                  </a:defRPr>
                </a:lvl9pPr>
              </a:lstStyle>
              <a:p>
                <a:pPr algn="ctr" eaLnBrk="1" hangingPunct="1"/>
                <a:r>
                  <a:rPr lang="en-US" altLang="en-US" sz="1800">
                    <a:latin typeface="Arial" panose="020B0604020202020204" pitchFamily="34" charset="0"/>
                  </a:rPr>
                  <a:t>&gt;SequenceN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8276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63F149-B81C-3042-AF8A-C1E5670883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en-US"/>
              <a:t>The BioTeam,  </a:t>
            </a:r>
            <a:r>
              <a:rPr lang="en-US" altLang="en-US">
                <a:hlinkClick r:id="rId2"/>
              </a:rPr>
              <a:t>www.bioteam.net</a:t>
            </a:r>
            <a:endParaRPr lang="en-US" altLang="en-US" sz="1600">
              <a:solidFill>
                <a:schemeClr val="tx1"/>
              </a:solidFill>
            </a:endParaRP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FEC9300-3E96-BC4B-AC8D-E82463532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1" y="2209800"/>
            <a:ext cx="734842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4400" dirty="0">
                <a:solidFill>
                  <a:schemeClr val="tx2"/>
                </a:solidFill>
              </a:rPr>
              <a:t>Embarrassingly parallel tasks</a:t>
            </a:r>
          </a:p>
          <a:p>
            <a:r>
              <a:rPr lang="en-US" altLang="en-US" sz="4400" dirty="0">
                <a:solidFill>
                  <a:schemeClr val="tx2"/>
                </a:solidFill>
              </a:rPr>
              <a:t>lend themselves well to</a:t>
            </a:r>
          </a:p>
          <a:p>
            <a:r>
              <a:rPr lang="en-US" altLang="en-US" sz="4400" dirty="0">
                <a:solidFill>
                  <a:schemeClr val="tx2"/>
                </a:solidFill>
              </a:rPr>
              <a:t>“high performance computing”</a:t>
            </a:r>
          </a:p>
        </p:txBody>
      </p:sp>
    </p:spTree>
    <p:extLst>
      <p:ext uri="{BB962C8B-B14F-4D97-AF65-F5344CB8AC3E}">
        <p14:creationId xmlns:p14="http://schemas.microsoft.com/office/powerpoint/2010/main" val="663909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9254-8434-1B48-B6AA-090355B9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Parallelization Paradigms...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41D57-8E2D-B14B-91F0-F2E81FEA37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Category 2: non-trivial parallelism</a:t>
            </a:r>
          </a:p>
          <a:p>
            <a:pPr lvl="1"/>
            <a:r>
              <a:rPr lang="en-GB" sz="2800" dirty="0"/>
              <a:t>Usually: data partitioning</a:t>
            </a:r>
          </a:p>
          <a:p>
            <a:pPr lvl="2"/>
            <a:r>
              <a:rPr lang="en-GB" sz="2400" dirty="0"/>
              <a:t>Data is partitioned amongst the processes</a:t>
            </a:r>
          </a:p>
          <a:p>
            <a:pPr lvl="2"/>
            <a:r>
              <a:rPr lang="en-GB" sz="2400" dirty="0"/>
              <a:t>Each process computes results</a:t>
            </a:r>
          </a:p>
          <a:p>
            <a:pPr lvl="2"/>
            <a:r>
              <a:rPr lang="en-GB" sz="2400" dirty="0"/>
              <a:t>During computation processes have to coordinate with each other: done by communication</a:t>
            </a:r>
          </a:p>
          <a:p>
            <a:pPr lvl="2"/>
            <a:r>
              <a:rPr lang="en-GB" sz="2400" dirty="0"/>
              <a:t>A selected process organizes input/output</a:t>
            </a:r>
          </a:p>
          <a:p>
            <a:pPr lvl="1"/>
            <a:r>
              <a:rPr lang="en-GB" sz="2800" dirty="0"/>
              <a:t>Example: Molecular dynamics simulations or genome assembly</a:t>
            </a:r>
          </a:p>
          <a:p>
            <a:pPr lvl="1"/>
            <a:r>
              <a:rPr lang="en-GB" sz="2800" dirty="0"/>
              <a:t>Only for experienced programmers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60783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85F07-952B-5243-B617-55397EB00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Parallelization Support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3625E-6BB2-C349-ABA3-33535B293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Parallelization via automatically parallelizing compilers</a:t>
            </a:r>
          </a:p>
          <a:p>
            <a:pPr lvl="1"/>
            <a:r>
              <a:rPr lang="en-GB" dirty="0"/>
              <a:t>Complicated, seldom, inefficient, not scalable</a:t>
            </a:r>
          </a:p>
          <a:p>
            <a:r>
              <a:rPr lang="en-GB" dirty="0"/>
              <a:t>Parallelization for shared memory architectures</a:t>
            </a:r>
          </a:p>
          <a:p>
            <a:pPr lvl="1"/>
            <a:r>
              <a:rPr lang="en-GB" dirty="0"/>
              <a:t>Language support via OpenMP</a:t>
            </a:r>
          </a:p>
          <a:p>
            <a:pPr lvl="1"/>
            <a:r>
              <a:rPr lang="en-GB" dirty="0"/>
              <a:t>Only for small node numbers</a:t>
            </a:r>
          </a:p>
          <a:p>
            <a:r>
              <a:rPr lang="en-GB" dirty="0"/>
              <a:t>Parallelization for distributed memory architectures</a:t>
            </a:r>
          </a:p>
          <a:p>
            <a:pPr lvl="1"/>
            <a:r>
              <a:rPr lang="en-GB" dirty="0"/>
              <a:t>Done manually</a:t>
            </a:r>
          </a:p>
          <a:p>
            <a:pPr lvl="1"/>
            <a:r>
              <a:rPr lang="en-GB" dirty="0"/>
              <a:t>Decorate program with message passing calls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687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E97B0-A7EE-6443-AAB5-48131168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Passing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0A54F-8F07-A34C-85FF-973D2E1C0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Basic principle: use send and receive library calls to transfer data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B8AEC2-C680-1140-B8E6-F098E7BE0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627" y="2751272"/>
            <a:ext cx="8326682" cy="309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85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3D69-E046-6D41-8B14-126E7F348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Message Passing...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2E857-0477-A147-A2DB-87AF0764BF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Message passing standard:</a:t>
            </a:r>
          </a:p>
          <a:p>
            <a:pPr marL="0" indent="0">
              <a:buNone/>
            </a:pPr>
            <a:r>
              <a:rPr lang="en-GB" dirty="0"/>
              <a:t>	MPI (Message Passing Interface)</a:t>
            </a:r>
          </a:p>
          <a:p>
            <a:r>
              <a:rPr lang="en-GB" dirty="0"/>
              <a:t>Conceived in the mid 90s</a:t>
            </a:r>
          </a:p>
          <a:p>
            <a:pPr lvl="1"/>
            <a:r>
              <a:rPr lang="en-GB" dirty="0"/>
              <a:t>Language bindings: C, C++, Fortran (others available)</a:t>
            </a:r>
          </a:p>
          <a:p>
            <a:r>
              <a:rPr lang="en-GB" dirty="0"/>
              <a:t>Divided into two parts</a:t>
            </a:r>
          </a:p>
          <a:p>
            <a:pPr lvl="1"/>
            <a:r>
              <a:rPr lang="en-GB" dirty="0"/>
              <a:t>MPI: just message passing</a:t>
            </a:r>
          </a:p>
          <a:p>
            <a:pPr lvl="1"/>
            <a:r>
              <a:rPr lang="en-GB" dirty="0"/>
              <a:t>MPI-2: process management, input/output, ...</a:t>
            </a:r>
          </a:p>
          <a:p>
            <a:r>
              <a:rPr lang="en-GB" dirty="0"/>
              <a:t>Available implementations</a:t>
            </a:r>
          </a:p>
          <a:p>
            <a:pPr lvl="1"/>
            <a:r>
              <a:rPr lang="en-GB" dirty="0"/>
              <a:t>Vendor versions on all major supercomputers</a:t>
            </a:r>
          </a:p>
          <a:p>
            <a:pPr lvl="1"/>
            <a:r>
              <a:rPr lang="en-GB" dirty="0"/>
              <a:t>Open source versions </a:t>
            </a:r>
            <a:r>
              <a:rPr lang="en-GB" dirty="0" err="1"/>
              <a:t>openMPI</a:t>
            </a:r>
            <a:endParaRPr lang="en-GB" dirty="0"/>
          </a:p>
          <a:p>
            <a:r>
              <a:rPr lang="en-GB" dirty="0" err="1"/>
              <a:t>ABySS</a:t>
            </a:r>
            <a:r>
              <a:rPr lang="en-GB" dirty="0"/>
              <a:t> </a:t>
            </a:r>
            <a:r>
              <a:rPr lang="en-GB" i="1" dirty="0"/>
              <a:t>de novo</a:t>
            </a:r>
            <a:r>
              <a:rPr lang="en-GB" dirty="0"/>
              <a:t> sequence assembler uses </a:t>
            </a:r>
            <a:r>
              <a:rPr lang="en-GB" dirty="0" err="1"/>
              <a:t>openMPI</a:t>
            </a:r>
            <a:endParaRPr lang="en-GB" dirty="0"/>
          </a:p>
          <a:p>
            <a:endParaRPr lang="en-US" dirty="0"/>
          </a:p>
        </p:txBody>
      </p:sp>
      <p:pic>
        <p:nvPicPr>
          <p:cNvPr id="12290" name="Picture 2" descr="Image result for MPI (Message Passing Interface)">
            <a:extLst>
              <a:ext uri="{FF2B5EF4-FFF2-40B4-BE49-F238E27FC236}">
                <a16:creationId xmlns:a16="http://schemas.microsoft.com/office/drawing/2014/main" id="{1882F0E2-F24B-144C-89B4-84A95F9A6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042" y="4001294"/>
            <a:ext cx="4214741" cy="146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3571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6496E-7EF3-DC49-A425-9DA50EE4A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Mapping DNA sequences to reference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7849C52-48C2-794E-89C1-1589610DD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379" y="1690688"/>
            <a:ext cx="8841792" cy="437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689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CBC57-DEDA-7B46-A9B5-582E4A6B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Computing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ADA4CA-E6FA-6641-AB33-BAC0E204F4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8272" y="1690688"/>
            <a:ext cx="5264332" cy="438694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64DC9E-A16C-594F-ACA1-0BF3D3D642CF}"/>
              </a:ext>
            </a:extLst>
          </p:cNvPr>
          <p:cNvSpPr txBox="1"/>
          <p:nvPr/>
        </p:nvSpPr>
        <p:spPr>
          <a:xfrm>
            <a:off x="914400" y="1910443"/>
            <a:ext cx="602421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The Pros: Benefits and Advantages of 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Provides Cost Savings For Individuals and Organizations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Location Independence Through Remote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Scalability and Flexibility of IT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the Benefits of Outsourcing</a:t>
            </a:r>
          </a:p>
          <a:p>
            <a:endParaRPr lang="en-GB" dirty="0"/>
          </a:p>
          <a:p>
            <a:r>
              <a:rPr lang="en-GB" b="1" dirty="0"/>
              <a:t>The Cons: Limitations and Disadvantages of Cloud Computing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Lack of Full Control Over IT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Issues Concerning Security and Privacy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Dependence on Internet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Data motion and storage in the cloud can become </a:t>
            </a:r>
            <a:br>
              <a:rPr lang="en-GB" dirty="0"/>
            </a:br>
            <a:r>
              <a:rPr lang="en-GB" dirty="0"/>
              <a:t>very expensive</a:t>
            </a:r>
          </a:p>
          <a:p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59051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FEF5C-DB76-9F40-BE16-1EA53B00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Need?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17EE-8750-3149-927C-823DDBFF5C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212" y="1825625"/>
            <a:ext cx="6931615" cy="4351338"/>
          </a:xfrm>
        </p:spPr>
        <p:txBody>
          <a:bodyPr>
            <a:normAutofit/>
          </a:bodyPr>
          <a:lstStyle/>
          <a:p>
            <a:r>
              <a:rPr lang="en-GB" b="1" dirty="0"/>
              <a:t>Small scale high performance </a:t>
            </a:r>
            <a:r>
              <a:rPr lang="en-GB" dirty="0"/>
              <a:t>computing</a:t>
            </a:r>
          </a:p>
          <a:p>
            <a:pPr lvl="1"/>
            <a:r>
              <a:rPr lang="en-GB" dirty="0"/>
              <a:t>Cheapest version: use what you have</a:t>
            </a:r>
          </a:p>
          <a:p>
            <a:pPr lvl="1"/>
            <a:r>
              <a:rPr lang="en-GB" dirty="0"/>
              <a:t>Workstations with disks and network</a:t>
            </a:r>
          </a:p>
          <a:p>
            <a:r>
              <a:rPr lang="en-GB" dirty="0"/>
              <a:t>A bit more expensive: buy PCs</a:t>
            </a:r>
          </a:p>
          <a:p>
            <a:pPr lvl="1"/>
            <a:r>
              <a:rPr lang="en-GB" dirty="0"/>
              <a:t>E.g. 16 personal computers with disks and gigabit ethernet</a:t>
            </a:r>
          </a:p>
          <a:p>
            <a:pPr lvl="1"/>
            <a:r>
              <a:rPr lang="en-GB" dirty="0"/>
              <a:t>It´s mainly a human resources problem</a:t>
            </a:r>
          </a:p>
          <a:p>
            <a:pPr lvl="1"/>
            <a:r>
              <a:rPr lang="en-GB" dirty="0"/>
              <a:t>Network of workstations is time consuming to maintain</a:t>
            </a:r>
          </a:p>
          <a:p>
            <a:pPr lvl="1"/>
            <a:r>
              <a:rPr lang="en-GB" dirty="0"/>
              <a:t>Software comes for free</a:t>
            </a:r>
          </a:p>
          <a:p>
            <a:endParaRPr lang="en-US" dirty="0"/>
          </a:p>
        </p:txBody>
      </p:sp>
      <p:pic>
        <p:nvPicPr>
          <p:cNvPr id="6148" name="Picture 4" descr="Related image">
            <a:extLst>
              <a:ext uri="{FF2B5EF4-FFF2-40B4-BE49-F238E27FC236}">
                <a16:creationId xmlns:a16="http://schemas.microsoft.com/office/drawing/2014/main" id="{AD836F09-07E5-624E-8191-28E839C76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6827" y="3251146"/>
            <a:ext cx="4322305" cy="3241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595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2FC33-5A4D-3B44-AD07-9E3D147E2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Rainbow AWS cloud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CE2D08-8433-C248-A78A-7F327D174841}"/>
              </a:ext>
            </a:extLst>
          </p:cNvPr>
          <p:cNvSpPr txBox="1"/>
          <p:nvPr/>
        </p:nvSpPr>
        <p:spPr>
          <a:xfrm>
            <a:off x="838200" y="1825625"/>
            <a:ext cx="379780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/>
              <a:t>Rainbow: a tool for large-scale whole-genome sequencing data analysis using cloud computing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Detect SNPs in WGS data from a single subject.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0535C2-8C51-9743-AB00-802CD8E4F1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113" r="1" b="1"/>
          <a:stretch/>
        </p:blipFill>
        <p:spPr>
          <a:xfrm>
            <a:off x="5120640" y="1904281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6729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14A16-E88A-E94D-BFCB-66D528B35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 Converged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09350-CA67-2C4A-9E9D-F4CF817A5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33160" cy="4351338"/>
          </a:xfrm>
        </p:spPr>
        <p:txBody>
          <a:bodyPr>
            <a:normAutofit/>
          </a:bodyPr>
          <a:lstStyle/>
          <a:p>
            <a:r>
              <a:rPr lang="en-GB" sz="2400" dirty="0"/>
              <a:t>Is an IT framework that combines </a:t>
            </a:r>
            <a:r>
              <a:rPr lang="en-GB" sz="2400" b="1" dirty="0"/>
              <a:t>storage</a:t>
            </a:r>
            <a:r>
              <a:rPr lang="en-GB" sz="2400" dirty="0"/>
              <a:t>, </a:t>
            </a:r>
            <a:r>
              <a:rPr lang="en-GB" sz="2400" b="1" dirty="0"/>
              <a:t>computing</a:t>
            </a:r>
            <a:r>
              <a:rPr lang="en-GB" sz="2400" dirty="0"/>
              <a:t> and </a:t>
            </a:r>
            <a:r>
              <a:rPr lang="en-GB" sz="2400" b="1" dirty="0"/>
              <a:t>networking</a:t>
            </a:r>
            <a:r>
              <a:rPr lang="en-GB" sz="2400" dirty="0"/>
              <a:t> into a single system.</a:t>
            </a:r>
          </a:p>
          <a:p>
            <a:r>
              <a:rPr lang="en-GB" sz="2400" dirty="0"/>
              <a:t>Run on commodity hardware.</a:t>
            </a:r>
          </a:p>
          <a:p>
            <a:r>
              <a:rPr lang="en-GB" sz="2400" dirty="0"/>
              <a:t>The future?</a:t>
            </a:r>
          </a:p>
        </p:txBody>
      </p:sp>
      <p:pic>
        <p:nvPicPr>
          <p:cNvPr id="34818" name="Picture 2" descr="Image result for vsan cluster">
            <a:extLst>
              <a:ext uri="{FF2B5EF4-FFF2-40B4-BE49-F238E27FC236}">
                <a16:creationId xmlns:a16="http://schemas.microsoft.com/office/drawing/2014/main" id="{88735FBC-B9CA-A541-8769-67A8F62FE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1426188"/>
            <a:ext cx="4721187" cy="452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615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E0649826-F92A-1B41-9EF4-F1EE54B3EA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What is available on your desktop?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095ED87F-1053-A040-9986-4C5AC3D72AB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52600"/>
            <a:ext cx="6008176" cy="4373563"/>
          </a:xfrm>
        </p:spPr>
        <p:txBody>
          <a:bodyPr rtlCol="0">
            <a:normAutofit fontScale="92500"/>
          </a:bodyPr>
          <a:lstStyle/>
          <a:p>
            <a:pPr marL="91440" indent="-91440" fontAlgn="auto"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Intel Core i7 4790 (Haswell) processor</a:t>
            </a:r>
            <a:b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 cores at 4.0 GHz</a:t>
            </a:r>
            <a:b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 double precision floating point operations per second (FLOP/s) – full fused multiply add instructions (FMAs)</a:t>
            </a:r>
          </a:p>
          <a:p>
            <a:pPr marL="384048" lvl="1" indent="-182880" fontAlgn="auto"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 floating point units (FPUs) per core</a:t>
            </a:r>
          </a:p>
          <a:p>
            <a:pPr marL="384048" lvl="1" indent="-182880" fontAlgn="auto">
              <a:defRPr/>
            </a:pPr>
            <a: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 FLOP per cycle</a:t>
            </a:r>
            <a:br>
              <a:rPr lang="en-US" altLang="en-US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64 GFLOP/s per core theoretical peak (4GHz)</a:t>
            </a:r>
          </a:p>
          <a:p>
            <a:pPr marL="91440" indent="-91440" fontAlgn="auto">
              <a:defRPr/>
            </a:pPr>
            <a:r>
              <a:rPr lang="en-US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256 GFLOP/s full system theoretical peak (4 cores)</a:t>
            </a:r>
          </a:p>
        </p:txBody>
      </p:sp>
      <p:sp>
        <p:nvSpPr>
          <p:cNvPr id="15364" name="Date Placeholder 4">
            <a:extLst>
              <a:ext uri="{FF2B5EF4-FFF2-40B4-BE49-F238E27FC236}">
                <a16:creationId xmlns:a16="http://schemas.microsoft.com/office/drawing/2014/main" id="{A622AC0C-D08A-AE4F-857C-136791006C8C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4CDEF4B-3875-2240-8D8C-101E9902B2AA}" type="datetime1">
              <a:rPr lang="en-US" altLang="en-US" smtClean="0">
                <a:solidFill>
                  <a:srgbClr val="FFFFFF"/>
                </a:solidFill>
              </a:rPr>
              <a:pPr/>
              <a:t>1/29/20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2DC96-697A-B041-96D2-D882B9BC3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Computational Methods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D8C26-979D-924B-A326-5B6F900CE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57416B-EB41-1846-B90A-47C6F1FD0327}" type="slidenum">
              <a:rPr lang="en-US" altLang="en-US"/>
              <a:pPr>
                <a:defRPr/>
              </a:pPr>
              <a:t>42</a:t>
            </a:fld>
            <a:endParaRPr lang="en-US" altLang="en-US"/>
          </a:p>
        </p:txBody>
      </p:sp>
      <p:pic>
        <p:nvPicPr>
          <p:cNvPr id="15367" name="Picture 7" descr="http://images17.newegg.com/is/image/newegg/19-117-369-TS?$S640W$">
            <a:extLst>
              <a:ext uri="{FF2B5EF4-FFF2-40B4-BE49-F238E27FC236}">
                <a16:creationId xmlns:a16="http://schemas.microsoft.com/office/drawing/2014/main" id="{B41F64D2-D402-184E-9DA2-D51113368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100" y="1981200"/>
            <a:ext cx="4953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52886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5369E04-64BF-3247-A6D0-B8D04D864B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Performance Compute Clusters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4D7C08FD-B0C8-D640-9E36-98AE067AFB9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11199" y="1417638"/>
            <a:ext cx="6106405" cy="4297363"/>
          </a:xfrm>
        </p:spPr>
        <p:txBody>
          <a:bodyPr rtlCol="0">
            <a:normAutofit fontScale="92500" lnSpcReduction="20000"/>
          </a:bodyPr>
          <a:lstStyle/>
          <a:p>
            <a:pPr marL="91440" indent="-91440" fontAlgn="auto">
              <a:defRPr/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Group of servers connected with a dedicated high-speed network</a:t>
            </a:r>
            <a:b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91440" indent="-91440" fontAlgn="auto">
              <a:defRPr/>
            </a:pPr>
            <a:r>
              <a:rPr lang="en-US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KWTRP HPC</a:t>
            </a:r>
          </a:p>
          <a:p>
            <a:pPr marL="384048" lvl="1" indent="-182880" fontAlgn="auto"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120 </a:t>
            </a:r>
            <a:r>
              <a:rPr lang="en-US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cpu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/nodes</a:t>
            </a:r>
          </a:p>
          <a:p>
            <a:pPr marL="384048" lvl="1" indent="-182880" fontAlgn="auto"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2.5 GHz, 12 core Haswell server processors</a:t>
            </a:r>
          </a:p>
          <a:p>
            <a:pPr marL="384048" lvl="1" indent="-182880" fontAlgn="auto"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 GFLOP/s per node theoretical peak</a:t>
            </a:r>
          </a:p>
          <a:p>
            <a:pPr marL="384048" lvl="1" indent="-182880" fontAlgn="auto"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4.8 TFLOP/s total system theoretical peak</a:t>
            </a:r>
          </a:p>
          <a:p>
            <a:pPr marL="384048" lvl="1" indent="-182880" fontAlgn="auto">
              <a:defRPr/>
            </a:pP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-256032">
              <a:defRPr/>
            </a:pPr>
            <a:r>
              <a:rPr lang="en-US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PUBReC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HPC</a:t>
            </a:r>
          </a:p>
          <a:p>
            <a:pPr marL="457200" lvl="1" indent="-256032"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 </a:t>
            </a:r>
            <a:r>
              <a:rPr lang="en-US" alt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cpus</a:t>
            </a: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/nodes</a:t>
            </a:r>
          </a:p>
          <a:p>
            <a:pPr marL="457200" lvl="1" indent="-256032"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3.3 GHz, 8 core Haswell server processors</a:t>
            </a:r>
          </a:p>
          <a:p>
            <a:pPr marL="457200" lvl="1" indent="-256032"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40 GFLOP/s per node theoretical peak</a:t>
            </a:r>
          </a:p>
          <a:p>
            <a:pPr marL="457200" lvl="1" indent="-256032">
              <a:defRPr/>
            </a:pPr>
            <a:r>
              <a:rPr lang="en-US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0.3 TFLOP/s total system theoretical peak</a:t>
            </a:r>
          </a:p>
          <a:p>
            <a:pPr marL="457200" lvl="1" indent="-256032">
              <a:defRPr/>
            </a:pPr>
            <a:endParaRPr lang="en-US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628" name="Date Placeholder 4">
            <a:extLst>
              <a:ext uri="{FF2B5EF4-FFF2-40B4-BE49-F238E27FC236}">
                <a16:creationId xmlns:a16="http://schemas.microsoft.com/office/drawing/2014/main" id="{A16314C5-8980-2449-8EBE-970CA817EE35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677EAA-B853-7843-BC4E-DC4CBAAC4847}" type="datetime1">
              <a:rPr lang="en-US" altLang="en-US" smtClean="0">
                <a:solidFill>
                  <a:srgbClr val="FFFFFF"/>
                </a:solidFill>
              </a:rPr>
              <a:pPr/>
              <a:t>1/30/20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4F5F1-9749-8448-B5F9-2306C25D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6734415-D659-1846-9A5C-7BE373252083}" type="slidenum">
              <a:rPr lang="en-US" altLang="en-US"/>
              <a:pPr>
                <a:defRPr/>
              </a:pPr>
              <a:t>43</a:t>
            </a:fld>
            <a:endParaRPr lang="en-US" alt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376AFB1-783E-714B-9C22-A7D1A3347DA7}"/>
              </a:ext>
            </a:extLst>
          </p:cNvPr>
          <p:cNvGrpSpPr/>
          <p:nvPr/>
        </p:nvGrpSpPr>
        <p:grpSpPr>
          <a:xfrm>
            <a:off x="8240005" y="1417638"/>
            <a:ext cx="1919995" cy="2514894"/>
            <a:chOff x="8095786" y="1467375"/>
            <a:chExt cx="1919995" cy="2514894"/>
          </a:xfrm>
        </p:grpSpPr>
        <p:pic>
          <p:nvPicPr>
            <p:cNvPr id="14338" name="Picture 2" descr="Image result for kwtrp">
              <a:extLst>
                <a:ext uri="{FF2B5EF4-FFF2-40B4-BE49-F238E27FC236}">
                  <a16:creationId xmlns:a16="http://schemas.microsoft.com/office/drawing/2014/main" id="{2FAD3728-C784-2546-B8B6-D2160AEC28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8283" y="3150369"/>
              <a:ext cx="1475000" cy="831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5DD95D-4692-5D49-B918-477C9550B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5786" y="1467375"/>
              <a:ext cx="1919995" cy="196162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DA236E3-8512-DE40-9DB4-D2A36C51A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340" y="3821389"/>
            <a:ext cx="1155550" cy="2213449"/>
          </a:xfrm>
          <a:prstGeom prst="rect">
            <a:avLst/>
          </a:prstGeom>
        </p:spPr>
      </p:pic>
      <p:pic>
        <p:nvPicPr>
          <p:cNvPr id="9218" name="Picture 2" descr="Image result for pwani logo">
            <a:extLst>
              <a:ext uri="{FF2B5EF4-FFF2-40B4-BE49-F238E27FC236}">
                <a16:creationId xmlns:a16="http://schemas.microsoft.com/office/drawing/2014/main" id="{45822692-E932-2841-AAAA-1B4CBDCD7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600" y="6058428"/>
            <a:ext cx="1234196" cy="52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280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472" y="395117"/>
            <a:ext cx="11375756" cy="1143000"/>
          </a:xfrm>
        </p:spPr>
        <p:txBody>
          <a:bodyPr>
            <a:normAutofit/>
          </a:bodyPr>
          <a:lstStyle/>
          <a:p>
            <a:r>
              <a:rPr lang="en-US" dirty="0"/>
              <a:t>High Performance Linux cluster Job management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660" y="2607349"/>
            <a:ext cx="7543800" cy="2730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59512" y="1846259"/>
            <a:ext cx="132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Unmanaged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761301" y="1846259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Managed by SLURM</a:t>
            </a:r>
          </a:p>
        </p:txBody>
      </p:sp>
    </p:spTree>
    <p:extLst>
      <p:ext uri="{BB962C8B-B14F-4D97-AF65-F5344CB8AC3E}">
        <p14:creationId xmlns:p14="http://schemas.microsoft.com/office/powerpoint/2010/main" val="31081427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3F5CD0F-211A-7C4F-A1A4-5FFE8FCE6E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DD22ED1-F687-FC42-960B-C2C8DC08A53D}" type="slidenum">
              <a:rPr lang="en-US" altLang="en-US"/>
              <a:pPr/>
              <a:t>45</a:t>
            </a:fld>
            <a:endParaRPr lang="en-US" altLang="en-US"/>
          </a:p>
        </p:txBody>
      </p:sp>
      <p:sp>
        <p:nvSpPr>
          <p:cNvPr id="405506" name="Rectangle 2">
            <a:extLst>
              <a:ext uri="{FF2B5EF4-FFF2-40B4-BE49-F238E27FC236}">
                <a16:creationId xmlns:a16="http://schemas.microsoft.com/office/drawing/2014/main" id="{CF778EDD-D7B1-A845-8EB5-A0C1ADC916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Computational Job</a:t>
            </a:r>
          </a:p>
        </p:txBody>
      </p:sp>
      <p:sp>
        <p:nvSpPr>
          <p:cNvPr id="405507" name="Rectangle 3">
            <a:extLst>
              <a:ext uri="{FF2B5EF4-FFF2-40B4-BE49-F238E27FC236}">
                <a16:creationId xmlns:a16="http://schemas.microsoft.com/office/drawing/2014/main" id="{1B465FA5-41FD-154B-808E-7B5EBA3B40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90000"/>
              </a:lnSpc>
            </a:pPr>
            <a:r>
              <a:rPr lang="en-US" altLang="en-US" sz="3000" dirty="0"/>
              <a:t>A job is a computational task </a:t>
            </a:r>
          </a:p>
          <a:p>
            <a:pPr lvl="1">
              <a:lnSpc>
                <a:spcPct val="90000"/>
              </a:lnSpc>
            </a:pPr>
            <a:r>
              <a:rPr lang="en-US" altLang="en-US" sz="3100" dirty="0"/>
              <a:t>that requires processing capabilities (e.g. 64 nodes) and is subject to constraints (e.g. a specific other job must finish before the start of this job)</a:t>
            </a:r>
          </a:p>
          <a:p>
            <a:pPr lvl="1">
              <a:lnSpc>
                <a:spcPct val="90000"/>
              </a:lnSpc>
            </a:pPr>
            <a:endParaRPr lang="en-US" altLang="en-US" sz="22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 job information is provided by the user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resource requirements</a:t>
            </a:r>
          </a:p>
          <a:p>
            <a:pPr lvl="2">
              <a:lnSpc>
                <a:spcPct val="90000"/>
              </a:lnSpc>
            </a:pPr>
            <a:r>
              <a:rPr lang="en-US" altLang="en-US" sz="2800" dirty="0"/>
              <a:t>CPU architecture, number of nodes, speed</a:t>
            </a:r>
          </a:p>
          <a:p>
            <a:pPr lvl="2">
              <a:lnSpc>
                <a:spcPct val="90000"/>
              </a:lnSpc>
            </a:pPr>
            <a:r>
              <a:rPr lang="en-US" altLang="en-US" sz="2800" dirty="0"/>
              <a:t>memory size per CPU</a:t>
            </a:r>
          </a:p>
          <a:p>
            <a:pPr lvl="2">
              <a:lnSpc>
                <a:spcPct val="90000"/>
              </a:lnSpc>
            </a:pPr>
            <a:r>
              <a:rPr lang="en-US" altLang="en-US" sz="2800" dirty="0"/>
              <a:t>software libraries, licenses</a:t>
            </a:r>
          </a:p>
          <a:p>
            <a:pPr lvl="2">
              <a:lnSpc>
                <a:spcPct val="90000"/>
              </a:lnSpc>
            </a:pPr>
            <a:r>
              <a:rPr lang="en-US" altLang="en-US" sz="2800" dirty="0"/>
              <a:t>I/O capabilities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job description</a:t>
            </a:r>
          </a:p>
          <a:p>
            <a:pPr lvl="1">
              <a:lnSpc>
                <a:spcPct val="90000"/>
              </a:lnSpc>
            </a:pPr>
            <a:r>
              <a:rPr lang="en-US" altLang="en-US" sz="2800" dirty="0"/>
              <a:t>additional constraints and preferences</a:t>
            </a:r>
          </a:p>
          <a:p>
            <a:pPr>
              <a:lnSpc>
                <a:spcPct val="90000"/>
              </a:lnSpc>
            </a:pPr>
            <a:endParaRPr lang="en-US" altLang="en-US" sz="24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The format of job description is not standardized, but usually very similar</a:t>
            </a:r>
          </a:p>
        </p:txBody>
      </p:sp>
    </p:spTree>
    <p:extLst>
      <p:ext uri="{BB962C8B-B14F-4D97-AF65-F5344CB8AC3E}">
        <p14:creationId xmlns:p14="http://schemas.microsoft.com/office/powerpoint/2010/main" val="3814334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F13F46C9-3D46-7C4D-BAB3-8D71CEF95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93E11B6-001A-E94B-8F4B-3DE6808EA77A}" type="slidenum">
              <a:rPr lang="en-US" altLang="en-US"/>
              <a:pPr/>
              <a:t>46</a:t>
            </a:fld>
            <a:endParaRPr lang="en-US" altLang="en-US"/>
          </a:p>
        </p:txBody>
      </p:sp>
      <p:sp>
        <p:nvSpPr>
          <p:cNvPr id="404482" name="Rectangle 2">
            <a:extLst>
              <a:ext uri="{FF2B5EF4-FFF2-40B4-BE49-F238E27FC236}">
                <a16:creationId xmlns:a16="http://schemas.microsoft.com/office/drawing/2014/main" id="{AE1AD7A6-8D19-9342-96DB-14EB47F556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Resource Management on HPCs</a:t>
            </a:r>
          </a:p>
        </p:txBody>
      </p:sp>
      <p:sp>
        <p:nvSpPr>
          <p:cNvPr id="404483" name="Rectangle 3">
            <a:extLst>
              <a:ext uri="{FF2B5EF4-FFF2-40B4-BE49-F238E27FC236}">
                <a16:creationId xmlns:a16="http://schemas.microsoft.com/office/drawing/2014/main" id="{0B839CDA-5989-B645-9150-C172FBDF9E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4"/>
            <a:ext cx="10515600" cy="4530725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HPCs are usually parallel computers or large-scale clusters</a:t>
            </a:r>
          </a:p>
          <a:p>
            <a:r>
              <a:rPr lang="en-US" altLang="en-US" dirty="0"/>
              <a:t>The local resource management systems (RMS) for such resources includes:</a:t>
            </a:r>
          </a:p>
          <a:p>
            <a:pPr lvl="1"/>
            <a:r>
              <a:rPr lang="en-US" altLang="en-US" dirty="0"/>
              <a:t>configuration management</a:t>
            </a:r>
          </a:p>
          <a:p>
            <a:pPr lvl="1"/>
            <a:r>
              <a:rPr lang="en-US" altLang="en-US" dirty="0"/>
              <a:t>monitoring of machine state</a:t>
            </a:r>
          </a:p>
          <a:p>
            <a:pPr lvl="1"/>
            <a:r>
              <a:rPr lang="en-US" altLang="en-US" dirty="0"/>
              <a:t>job management</a:t>
            </a:r>
          </a:p>
          <a:p>
            <a:endParaRPr lang="en-US" altLang="en-US" dirty="0"/>
          </a:p>
          <a:p>
            <a:r>
              <a:rPr lang="en-US" altLang="en-US" dirty="0"/>
              <a:t>There is no standard for this resource management.</a:t>
            </a:r>
          </a:p>
          <a:p>
            <a:r>
              <a:rPr lang="en-US" altLang="en-US" dirty="0"/>
              <a:t>Several different proprietary solutions are in use.</a:t>
            </a:r>
          </a:p>
          <a:p>
            <a:r>
              <a:rPr lang="en-US" altLang="en-US" dirty="0"/>
              <a:t>Examples for job management systems:</a:t>
            </a:r>
          </a:p>
          <a:p>
            <a:pPr lvl="1"/>
            <a:r>
              <a:rPr lang="en-US" altLang="en-US" dirty="0"/>
              <a:t>SLURM, PBS, Condor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45078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3">
            <a:extLst>
              <a:ext uri="{FF2B5EF4-FFF2-40B4-BE49-F238E27FC236}">
                <a16:creationId xmlns:a16="http://schemas.microsoft.com/office/drawing/2014/main" id="{C901A999-5C82-0F4B-8D60-A2F1D7AC51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DA52F5-AF14-9E4B-A642-468CA0AB0724}" type="slidenum">
              <a:rPr lang="en-US" altLang="en-US"/>
              <a:pPr/>
              <a:t>47</a:t>
            </a:fld>
            <a:endParaRPr lang="en-US" altLang="en-US"/>
          </a:p>
        </p:txBody>
      </p:sp>
      <p:sp>
        <p:nvSpPr>
          <p:cNvPr id="406530" name="Rectangle 1026">
            <a:extLst>
              <a:ext uri="{FF2B5EF4-FFF2-40B4-BE49-F238E27FC236}">
                <a16:creationId xmlns:a16="http://schemas.microsoft.com/office/drawing/2014/main" id="{76EABD6F-5FC5-3744-B3C8-D4BA8CB029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HPC Management Architecture in General</a:t>
            </a:r>
          </a:p>
        </p:txBody>
      </p:sp>
      <p:sp>
        <p:nvSpPr>
          <p:cNvPr id="406531" name="Text Box 1027">
            <a:extLst>
              <a:ext uri="{FF2B5EF4-FFF2-40B4-BE49-F238E27FC236}">
                <a16:creationId xmlns:a16="http://schemas.microsoft.com/office/drawing/2014/main" id="{66EADBAE-BF13-4548-9087-9B10698DD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3842" y="4765528"/>
            <a:ext cx="2783047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en-US" altLang="en-US" sz="2400" dirty="0"/>
              <a:t>Compute Resources/</a:t>
            </a:r>
            <a:br>
              <a:rPr lang="en-US" altLang="en-US" sz="2400" dirty="0"/>
            </a:br>
            <a:r>
              <a:rPr lang="en-US" altLang="en-US" sz="2400" dirty="0"/>
              <a:t>Processing Nodes</a:t>
            </a:r>
          </a:p>
        </p:txBody>
      </p:sp>
      <p:sp>
        <p:nvSpPr>
          <p:cNvPr id="406533" name="Text Box 1029">
            <a:extLst>
              <a:ext uri="{FF2B5EF4-FFF2-40B4-BE49-F238E27FC236}">
                <a16:creationId xmlns:a16="http://schemas.microsoft.com/office/drawing/2014/main" id="{71AA3045-07FA-5A44-80A4-F5F3C5795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7029" y="1919546"/>
            <a:ext cx="2071571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r>
              <a:rPr lang="en-US" altLang="en-US" sz="2400" dirty="0"/>
              <a:t>Control Service</a:t>
            </a:r>
            <a:br>
              <a:rPr lang="en-US" altLang="en-US" sz="2400" dirty="0"/>
            </a:br>
            <a:r>
              <a:rPr lang="en-US" altLang="en-US" sz="2400" dirty="0"/>
              <a:t>Job Master</a:t>
            </a:r>
          </a:p>
        </p:txBody>
      </p:sp>
      <p:sp>
        <p:nvSpPr>
          <p:cNvPr id="406559" name="Text Box 1055">
            <a:extLst>
              <a:ext uri="{FF2B5EF4-FFF2-40B4-BE49-F238E27FC236}">
                <a16:creationId xmlns:a16="http://schemas.microsoft.com/office/drawing/2014/main" id="{95912373-3EA2-2D48-8D91-83F7389395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5175" y="3487481"/>
            <a:ext cx="4137025" cy="8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en-US" altLang="en-US" sz="2400" dirty="0"/>
              <a:t>Resource and Job Monitoring and Management Services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493C65D-5A62-5445-A9FC-F2371C3760AA}"/>
              </a:ext>
            </a:extLst>
          </p:cNvPr>
          <p:cNvGrpSpPr/>
          <p:nvPr/>
        </p:nvGrpSpPr>
        <p:grpSpPr>
          <a:xfrm>
            <a:off x="6795275" y="1835149"/>
            <a:ext cx="3581400" cy="4657726"/>
            <a:chOff x="6572250" y="2200275"/>
            <a:chExt cx="3581400" cy="4657726"/>
          </a:xfrm>
        </p:grpSpPr>
        <p:sp>
          <p:nvSpPr>
            <p:cNvPr id="406532" name="Rectangle 1028">
              <a:extLst>
                <a:ext uri="{FF2B5EF4-FFF2-40B4-BE49-F238E27FC236}">
                  <a16:creationId xmlns:a16="http://schemas.microsoft.com/office/drawing/2014/main" id="{3C48F07E-5F0E-C449-9F67-67DF8EA43A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54950" y="2200275"/>
              <a:ext cx="1143000" cy="609600"/>
            </a:xfrm>
            <a:prstGeom prst="rect">
              <a:avLst/>
            </a:prstGeom>
            <a:solidFill>
              <a:srgbClr val="CCFFFF"/>
            </a:solidFill>
            <a:ln w="9525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FF"/>
              </a:extrusionClr>
              <a:contourClr>
                <a:srgbClr val="CCFFFF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flatTx/>
            </a:bodyPr>
            <a:lstStyle/>
            <a:p>
              <a:r>
                <a:rPr lang="en-US" altLang="en-US" sz="1400"/>
                <a:t>Master</a:t>
              </a:r>
              <a:br>
                <a:rPr lang="en-US" altLang="en-US" sz="1400"/>
              </a:br>
              <a:r>
                <a:rPr lang="en-US" altLang="en-US" sz="1400"/>
                <a:t>Server</a:t>
              </a:r>
            </a:p>
          </p:txBody>
        </p:sp>
        <p:grpSp>
          <p:nvGrpSpPr>
            <p:cNvPr id="406534" name="Group 1030">
              <a:extLst>
                <a:ext uri="{FF2B5EF4-FFF2-40B4-BE49-F238E27FC236}">
                  <a16:creationId xmlns:a16="http://schemas.microsoft.com/office/drawing/2014/main" id="{AEAD5121-8C30-394F-A8FE-958F1A6FA7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2250" y="3819525"/>
              <a:ext cx="3581400" cy="533400"/>
              <a:chOff x="2832" y="2880"/>
              <a:chExt cx="2256" cy="336"/>
            </a:xfrm>
          </p:grpSpPr>
          <p:sp>
            <p:nvSpPr>
              <p:cNvPr id="406535" name="Rectangle 1031">
                <a:extLst>
                  <a:ext uri="{FF2B5EF4-FFF2-40B4-BE49-F238E27FC236}">
                    <a16:creationId xmlns:a16="http://schemas.microsoft.com/office/drawing/2014/main" id="{FF8C2FBB-2D09-934B-BAA0-F54D89BA0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2880"/>
                <a:ext cx="624" cy="336"/>
              </a:xfrm>
              <a:prstGeom prst="rect">
                <a:avLst/>
              </a:prstGeom>
              <a:solidFill>
                <a:schemeClr val="bg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bg1"/>
                </a:extrusionClr>
                <a:contourClr>
                  <a:schemeClr val="bg1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flatTx/>
              </a:bodyPr>
              <a:lstStyle/>
              <a:p>
                <a:r>
                  <a:rPr lang="en-US" altLang="en-US" sz="1200" b="1"/>
                  <a:t>Resource/</a:t>
                </a:r>
                <a:br>
                  <a:rPr lang="en-US" altLang="en-US" sz="1200" b="1"/>
                </a:br>
                <a:r>
                  <a:rPr lang="en-US" altLang="en-US" sz="1200" b="1"/>
                  <a:t>Job Monitor</a:t>
                </a:r>
              </a:p>
            </p:txBody>
          </p:sp>
          <p:sp>
            <p:nvSpPr>
              <p:cNvPr id="406536" name="Rectangle 1032">
                <a:extLst>
                  <a:ext uri="{FF2B5EF4-FFF2-40B4-BE49-F238E27FC236}">
                    <a16:creationId xmlns:a16="http://schemas.microsoft.com/office/drawing/2014/main" id="{828DEACB-1426-5049-9493-D6C7F2862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2880"/>
                <a:ext cx="624" cy="336"/>
              </a:xfrm>
              <a:prstGeom prst="rect">
                <a:avLst/>
              </a:prstGeom>
              <a:solidFill>
                <a:schemeClr val="bg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bg1"/>
                </a:extrusionClr>
                <a:contourClr>
                  <a:schemeClr val="bg1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flatTx/>
              </a:bodyPr>
              <a:lstStyle/>
              <a:p>
                <a:r>
                  <a:rPr lang="en-US" altLang="en-US" sz="1200" b="1"/>
                  <a:t>Resource/</a:t>
                </a:r>
                <a:br>
                  <a:rPr lang="en-US" altLang="en-US" sz="1200" b="1"/>
                </a:br>
                <a:r>
                  <a:rPr lang="en-US" altLang="en-US" sz="1200" b="1"/>
                  <a:t>Job Monitor</a:t>
                </a:r>
              </a:p>
            </p:txBody>
          </p:sp>
          <p:sp>
            <p:nvSpPr>
              <p:cNvPr id="406537" name="Rectangle 1033">
                <a:extLst>
                  <a:ext uri="{FF2B5EF4-FFF2-40B4-BE49-F238E27FC236}">
                    <a16:creationId xmlns:a16="http://schemas.microsoft.com/office/drawing/2014/main" id="{06736C0D-4DE3-AE48-89BF-52D750CAC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2880"/>
                <a:ext cx="624" cy="336"/>
              </a:xfrm>
              <a:prstGeom prst="rect">
                <a:avLst/>
              </a:prstGeom>
              <a:solidFill>
                <a:schemeClr val="bg1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chemeClr val="bg1"/>
                </a:extrusionClr>
                <a:contourClr>
                  <a:schemeClr val="bg1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flatTx/>
              </a:bodyPr>
              <a:lstStyle/>
              <a:p>
                <a:r>
                  <a:rPr lang="en-US" altLang="en-US" sz="1200" b="1"/>
                  <a:t>Resource/</a:t>
                </a:r>
                <a:br>
                  <a:rPr lang="en-US" altLang="en-US" sz="1200" b="1"/>
                </a:br>
                <a:r>
                  <a:rPr lang="en-US" altLang="en-US" sz="1200" b="1"/>
                  <a:t>Job Monitor</a:t>
                </a:r>
              </a:p>
            </p:txBody>
          </p:sp>
        </p:grpSp>
        <p:grpSp>
          <p:nvGrpSpPr>
            <p:cNvPr id="406546" name="Group 1042">
              <a:extLst>
                <a:ext uri="{FF2B5EF4-FFF2-40B4-BE49-F238E27FC236}">
                  <a16:creationId xmlns:a16="http://schemas.microsoft.com/office/drawing/2014/main" id="{63003290-E532-8848-85F1-28D97B4CB7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72250" y="4657725"/>
              <a:ext cx="3581400" cy="685800"/>
              <a:chOff x="2832" y="3408"/>
              <a:chExt cx="2256" cy="432"/>
            </a:xfrm>
          </p:grpSpPr>
          <p:sp>
            <p:nvSpPr>
              <p:cNvPr id="406547" name="Oval 1043">
                <a:extLst>
                  <a:ext uri="{FF2B5EF4-FFF2-40B4-BE49-F238E27FC236}">
                    <a16:creationId xmlns:a16="http://schemas.microsoft.com/office/drawing/2014/main" id="{B9FED452-A492-334D-95A4-899802E41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32" y="3408"/>
                <a:ext cx="624" cy="432"/>
              </a:xfrm>
              <a:prstGeom prst="ellipse">
                <a:avLst/>
              </a:prstGeom>
              <a:solidFill>
                <a:srgbClr val="FFFFCC"/>
              </a:solidFill>
              <a:ln w="28575">
                <a:round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Matte">
                <a:bevelT w="13500" h="13500" prst="angle"/>
                <a:bevelB w="13500" h="13500" prst="angle"/>
                <a:extrusionClr>
                  <a:srgbClr val="FFFFCC"/>
                </a:extrusionClr>
                <a:contourClr>
                  <a:srgbClr val="FFFFCC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flatTx/>
              </a:bodyPr>
              <a:lstStyle/>
              <a:p>
                <a:r>
                  <a:rPr lang="en-US" altLang="en-US" sz="1400"/>
                  <a:t>Compute</a:t>
                </a:r>
                <a:br>
                  <a:rPr lang="en-US" altLang="en-US" sz="1400"/>
                </a:br>
                <a:r>
                  <a:rPr lang="en-US" altLang="en-US" sz="1400"/>
                  <a:t>Node</a:t>
                </a:r>
              </a:p>
            </p:txBody>
          </p:sp>
          <p:sp>
            <p:nvSpPr>
              <p:cNvPr id="406548" name="Oval 1044">
                <a:extLst>
                  <a:ext uri="{FF2B5EF4-FFF2-40B4-BE49-F238E27FC236}">
                    <a16:creationId xmlns:a16="http://schemas.microsoft.com/office/drawing/2014/main" id="{2C1654CC-1F2C-2E4E-B8E2-8298A6BAF2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3408"/>
                <a:ext cx="624" cy="432"/>
              </a:xfrm>
              <a:prstGeom prst="ellipse">
                <a:avLst/>
              </a:prstGeom>
              <a:solidFill>
                <a:srgbClr val="FFFFCC"/>
              </a:solidFill>
              <a:ln w="28575">
                <a:round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Matte">
                <a:bevelT w="13500" h="13500" prst="angle"/>
                <a:bevelB w="13500" h="13500" prst="angle"/>
                <a:extrusionClr>
                  <a:srgbClr val="FFFFCC"/>
                </a:extrusionClr>
                <a:contourClr>
                  <a:srgbClr val="FFFFCC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flatTx/>
              </a:bodyPr>
              <a:lstStyle/>
              <a:p>
                <a:r>
                  <a:rPr lang="en-US" altLang="en-US" sz="1400"/>
                  <a:t>Compute</a:t>
                </a:r>
                <a:br>
                  <a:rPr lang="en-US" altLang="en-US" sz="1400"/>
                </a:br>
                <a:r>
                  <a:rPr lang="en-US" altLang="en-US" sz="1400"/>
                  <a:t>Node</a:t>
                </a:r>
              </a:p>
            </p:txBody>
          </p:sp>
          <p:sp>
            <p:nvSpPr>
              <p:cNvPr id="406549" name="Oval 1045">
                <a:extLst>
                  <a:ext uri="{FF2B5EF4-FFF2-40B4-BE49-F238E27FC236}">
                    <a16:creationId xmlns:a16="http://schemas.microsoft.com/office/drawing/2014/main" id="{EED59436-AECF-3442-A59A-C86A1E030C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4" y="3408"/>
                <a:ext cx="624" cy="432"/>
              </a:xfrm>
              <a:prstGeom prst="ellipse">
                <a:avLst/>
              </a:prstGeom>
              <a:solidFill>
                <a:srgbClr val="FFFFCC"/>
              </a:solidFill>
              <a:ln w="28575">
                <a:round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100000" prstMaterial="legacyMatte">
                <a:bevelT w="13500" h="13500" prst="angle"/>
                <a:bevelB w="13500" h="13500" prst="angle"/>
                <a:extrusionClr>
                  <a:srgbClr val="FFFFCC"/>
                </a:extrusionClr>
                <a:contourClr>
                  <a:srgbClr val="FFFFCC"/>
                </a:contourClr>
              </a:sp3d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 anchor="ctr">
                <a:flatTx/>
              </a:bodyPr>
              <a:lstStyle/>
              <a:p>
                <a:r>
                  <a:rPr lang="en-US" altLang="en-US" sz="1400"/>
                  <a:t>Compute</a:t>
                </a:r>
                <a:br>
                  <a:rPr lang="en-US" altLang="en-US" sz="1400"/>
                </a:br>
                <a:r>
                  <a:rPr lang="en-US" altLang="en-US" sz="1400"/>
                  <a:t>Node</a:t>
                </a:r>
              </a:p>
            </p:txBody>
          </p:sp>
        </p:grpSp>
        <p:grpSp>
          <p:nvGrpSpPr>
            <p:cNvPr id="406550" name="Group 1046">
              <a:extLst>
                <a:ext uri="{FF2B5EF4-FFF2-40B4-BE49-F238E27FC236}">
                  <a16:creationId xmlns:a16="http://schemas.microsoft.com/office/drawing/2014/main" id="{16E147EC-A8F6-1748-92A8-0DC2EC42B0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7550" y="4352925"/>
              <a:ext cx="2590800" cy="304800"/>
              <a:chOff x="3144" y="3216"/>
              <a:chExt cx="1632" cy="192"/>
            </a:xfrm>
          </p:grpSpPr>
          <p:cxnSp>
            <p:nvCxnSpPr>
              <p:cNvPr id="406551" name="AutoShape 1047">
                <a:extLst>
                  <a:ext uri="{FF2B5EF4-FFF2-40B4-BE49-F238E27FC236}">
                    <a16:creationId xmlns:a16="http://schemas.microsoft.com/office/drawing/2014/main" id="{1E110965-973E-3E49-A628-E9E5DC53398A}"/>
                  </a:ext>
                </a:extLst>
              </p:cNvPr>
              <p:cNvCxnSpPr>
                <a:cxnSpLocks noChangeShapeType="1"/>
                <a:stCxn id="406547" idx="0"/>
                <a:endCxn id="406535" idx="2"/>
              </p:cNvCxnSpPr>
              <p:nvPr/>
            </p:nvCxnSpPr>
            <p:spPr bwMode="auto">
              <a:xfrm flipV="1">
                <a:off x="3144" y="3216"/>
                <a:ext cx="0" cy="19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6552" name="AutoShape 1048">
                <a:extLst>
                  <a:ext uri="{FF2B5EF4-FFF2-40B4-BE49-F238E27FC236}">
                    <a16:creationId xmlns:a16="http://schemas.microsoft.com/office/drawing/2014/main" id="{DEA36A86-2325-A945-AEC6-5657F80C0DA3}"/>
                  </a:ext>
                </a:extLst>
              </p:cNvPr>
              <p:cNvCxnSpPr>
                <a:cxnSpLocks noChangeShapeType="1"/>
                <a:stCxn id="406548" idx="0"/>
                <a:endCxn id="406536" idx="2"/>
              </p:cNvCxnSpPr>
              <p:nvPr/>
            </p:nvCxnSpPr>
            <p:spPr bwMode="auto">
              <a:xfrm flipV="1">
                <a:off x="3960" y="3216"/>
                <a:ext cx="0" cy="19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6553" name="AutoShape 1049">
                <a:extLst>
                  <a:ext uri="{FF2B5EF4-FFF2-40B4-BE49-F238E27FC236}">
                    <a16:creationId xmlns:a16="http://schemas.microsoft.com/office/drawing/2014/main" id="{23A3C1CF-FED8-124F-A979-E16C59FDAFC7}"/>
                  </a:ext>
                </a:extLst>
              </p:cNvPr>
              <p:cNvCxnSpPr>
                <a:cxnSpLocks noChangeShapeType="1"/>
                <a:stCxn id="406549" idx="0"/>
                <a:endCxn id="406537" idx="2"/>
              </p:cNvCxnSpPr>
              <p:nvPr/>
            </p:nvCxnSpPr>
            <p:spPr bwMode="auto">
              <a:xfrm flipV="1">
                <a:off x="4776" y="3216"/>
                <a:ext cx="0" cy="192"/>
              </a:xfrm>
              <a:prstGeom prst="straightConnector1">
                <a:avLst/>
              </a:prstGeom>
              <a:noFill/>
              <a:ln w="12700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06554" name="Group 1050">
              <a:extLst>
                <a:ext uri="{FF2B5EF4-FFF2-40B4-BE49-F238E27FC236}">
                  <a16:creationId xmlns:a16="http://schemas.microsoft.com/office/drawing/2014/main" id="{785D0C92-E16D-DF41-B26A-FC5CB18F5F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67550" y="2809875"/>
              <a:ext cx="2590800" cy="914400"/>
              <a:chOff x="3144" y="1680"/>
              <a:chExt cx="1632" cy="576"/>
            </a:xfrm>
          </p:grpSpPr>
          <p:cxnSp>
            <p:nvCxnSpPr>
              <p:cNvPr id="406555" name="AutoShape 1051">
                <a:extLst>
                  <a:ext uri="{FF2B5EF4-FFF2-40B4-BE49-F238E27FC236}">
                    <a16:creationId xmlns:a16="http://schemas.microsoft.com/office/drawing/2014/main" id="{45F4406A-2A6A-044F-9C34-70E0B9DFB4EA}"/>
                  </a:ext>
                </a:extLst>
              </p:cNvPr>
              <p:cNvCxnSpPr>
                <a:cxnSpLocks noChangeShapeType="1"/>
                <a:endCxn id="406532" idx="2"/>
              </p:cNvCxnSpPr>
              <p:nvPr/>
            </p:nvCxnSpPr>
            <p:spPr bwMode="auto">
              <a:xfrm flipV="1">
                <a:off x="3144" y="1680"/>
                <a:ext cx="816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6556" name="AutoShape 1052">
                <a:extLst>
                  <a:ext uri="{FF2B5EF4-FFF2-40B4-BE49-F238E27FC236}">
                    <a16:creationId xmlns:a16="http://schemas.microsoft.com/office/drawing/2014/main" id="{40253F97-F4A0-EC46-A311-FE9FAB511112}"/>
                  </a:ext>
                </a:extLst>
              </p:cNvPr>
              <p:cNvCxnSpPr>
                <a:cxnSpLocks noChangeShapeType="1"/>
                <a:endCxn id="406532" idx="2"/>
              </p:cNvCxnSpPr>
              <p:nvPr/>
            </p:nvCxnSpPr>
            <p:spPr bwMode="auto">
              <a:xfrm flipV="1">
                <a:off x="3960" y="1680"/>
                <a:ext cx="0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6557" name="AutoShape 1053">
                <a:extLst>
                  <a:ext uri="{FF2B5EF4-FFF2-40B4-BE49-F238E27FC236}">
                    <a16:creationId xmlns:a16="http://schemas.microsoft.com/office/drawing/2014/main" id="{9A88A020-B2CF-714C-9BC5-2D83FBF33126}"/>
                  </a:ext>
                </a:extLst>
              </p:cNvPr>
              <p:cNvCxnSpPr>
                <a:cxnSpLocks noChangeShapeType="1"/>
                <a:endCxn id="406532" idx="2"/>
              </p:cNvCxnSpPr>
              <p:nvPr/>
            </p:nvCxnSpPr>
            <p:spPr bwMode="auto">
              <a:xfrm flipH="1" flipV="1">
                <a:off x="3960" y="1680"/>
                <a:ext cx="816" cy="576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406561" name="Picture 1057" descr="IBM Tape Robot">
              <a:extLst>
                <a:ext uri="{FF2B5EF4-FFF2-40B4-BE49-F238E27FC236}">
                  <a16:creationId xmlns:a16="http://schemas.microsoft.com/office/drawing/2014/main" id="{184CE5B0-B156-4E4C-A286-FB3C4FF94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19926" y="5294314"/>
              <a:ext cx="2784475" cy="15636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6702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6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6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6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531" grpId="0" autoUpdateAnimBg="0"/>
      <p:bldP spid="406533" grpId="0" autoUpdateAnimBg="0"/>
      <p:bldP spid="406559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7BCF1-6FEC-B442-8CB0-B684DAC7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Job Submission with SLURM</a:t>
            </a:r>
            <a:endParaRPr lang="en-US" dirty="0"/>
          </a:p>
        </p:txBody>
      </p:sp>
      <p:pic>
        <p:nvPicPr>
          <p:cNvPr id="39938" name="Picture 2" descr="Related image">
            <a:extLst>
              <a:ext uri="{FF2B5EF4-FFF2-40B4-BE49-F238E27FC236}">
                <a16:creationId xmlns:a16="http://schemas.microsoft.com/office/drawing/2014/main" id="{3F89BD63-BB50-D44F-95F2-E77FA1D6D3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2667794"/>
            <a:ext cx="86233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1546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DC767-9051-E543-B3BB-32F5D8DFF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workload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EFF2E-DAB9-A64E-AA6D-0EA00472F2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468173" cy="4351338"/>
          </a:xfrm>
        </p:spPr>
        <p:txBody>
          <a:bodyPr/>
          <a:lstStyle/>
          <a:p>
            <a:r>
              <a:rPr lang="en-GB" dirty="0" err="1"/>
              <a:t>Slurm</a:t>
            </a:r>
            <a:r>
              <a:rPr lang="en-GB" dirty="0"/>
              <a:t> is an open source, fault-tolerant, and highly scalable cluster management and job scheduling system for large and small Linux clusters</a:t>
            </a:r>
          </a:p>
          <a:p>
            <a:r>
              <a:rPr lang="en-GB" dirty="0" err="1"/>
              <a:t>Slurm</a:t>
            </a:r>
            <a:r>
              <a:rPr lang="en-GB" dirty="0"/>
              <a:t> has three key functions: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 Allocates exclusive and/or non-exclusive access to resources (compute nodes)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Provides a framework for starting, executing, and monitoring work processes on the set of allocated nodes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Arbitrates contention for resources by managing a queue of pending work</a:t>
            </a:r>
            <a:endParaRPr lang="en-US" dirty="0"/>
          </a:p>
        </p:txBody>
      </p:sp>
      <p:pic>
        <p:nvPicPr>
          <p:cNvPr id="3074" name="Picture 2" descr="Image result for slurm">
            <a:extLst>
              <a:ext uri="{FF2B5EF4-FFF2-40B4-BE49-F238E27FC236}">
                <a16:creationId xmlns:a16="http://schemas.microsoft.com/office/drawing/2014/main" id="{9A7F9468-6F42-E64E-9089-DB62F84A8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0296" y="4643680"/>
            <a:ext cx="1823732" cy="16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25BC3-4961-9F43-8823-4C18C3CF9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Need...?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1DE3B-CA22-B14D-A92A-9348707DB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/>
              <a:t>Large scale high performance </a:t>
            </a:r>
            <a:r>
              <a:rPr lang="en-GB"/>
              <a:t>computing</a:t>
            </a:r>
          </a:p>
          <a:p>
            <a:pPr lvl="1"/>
            <a:r>
              <a:rPr lang="en-GB"/>
              <a:t>Buy 10.000 PCs or a dedicated supercomputer</a:t>
            </a:r>
          </a:p>
          <a:p>
            <a:pPr lvl="1"/>
            <a:r>
              <a:rPr lang="en-GB"/>
              <a:t>Buy special hardware for networking and storage</a:t>
            </a:r>
          </a:p>
          <a:p>
            <a:pPr lvl="1"/>
            <a:r>
              <a:rPr lang="en-GB"/>
              <a:t>Add a special building</a:t>
            </a:r>
          </a:p>
          <a:p>
            <a:pPr lvl="1"/>
            <a:r>
              <a:rPr lang="en-GB"/>
              <a:t>Add an electric power station</a:t>
            </a:r>
          </a:p>
          <a:p>
            <a:endParaRPr lang="en-US" dirty="0"/>
          </a:p>
        </p:txBody>
      </p:sp>
      <p:pic>
        <p:nvPicPr>
          <p:cNvPr id="3074" name="Picture 2" descr="Image result for hpc">
            <a:extLst>
              <a:ext uri="{FF2B5EF4-FFF2-40B4-BE49-F238E27FC236}">
                <a16:creationId xmlns:a16="http://schemas.microsoft.com/office/drawing/2014/main" id="{E6B5CB61-A5AA-064F-AA2A-C466A7920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38" y="3594099"/>
            <a:ext cx="4730062" cy="25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271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D2D43-1D10-5A49-A02D-D10BFDDA9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CC241-35E7-D348-95A3-84A2C3DF7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18003" cy="4351338"/>
          </a:xfrm>
        </p:spPr>
        <p:txBody>
          <a:bodyPr/>
          <a:lstStyle/>
          <a:p>
            <a:r>
              <a:rPr lang="en-GB" b="1" dirty="0" err="1"/>
              <a:t>sinfo</a:t>
            </a:r>
            <a:r>
              <a:rPr lang="en-GB" b="1" dirty="0"/>
              <a:t> - </a:t>
            </a:r>
            <a:r>
              <a:rPr lang="en-GB" dirty="0"/>
              <a:t> reports the state of partitions and nodes managed by SLURM</a:t>
            </a:r>
          </a:p>
          <a:p>
            <a:r>
              <a:rPr lang="en-GB" b="1" dirty="0" err="1"/>
              <a:t>smap</a:t>
            </a:r>
            <a:r>
              <a:rPr lang="en-GB" dirty="0"/>
              <a:t> - reports state information for jobs, partitions, and nodes </a:t>
            </a:r>
          </a:p>
          <a:p>
            <a:r>
              <a:rPr lang="en-GB" b="1" dirty="0" err="1"/>
              <a:t>sbatch</a:t>
            </a:r>
            <a:r>
              <a:rPr lang="en-GB" dirty="0"/>
              <a:t> - is used to submit a job script for later execution</a:t>
            </a:r>
          </a:p>
          <a:p>
            <a:r>
              <a:rPr lang="en-GB" b="1" dirty="0" err="1"/>
              <a:t>squeue</a:t>
            </a:r>
            <a:r>
              <a:rPr lang="en-GB" dirty="0"/>
              <a:t> - reports the state of jobs or job steps.</a:t>
            </a:r>
          </a:p>
          <a:p>
            <a:r>
              <a:rPr lang="en-GB" b="1" dirty="0" err="1"/>
              <a:t>srun</a:t>
            </a:r>
            <a:r>
              <a:rPr lang="en-GB" dirty="0"/>
              <a:t> - is used to submit a job for execution in real time</a:t>
            </a:r>
          </a:p>
          <a:p>
            <a:r>
              <a:rPr lang="en-GB" b="1" dirty="0" err="1"/>
              <a:t>scancel</a:t>
            </a:r>
            <a:r>
              <a:rPr lang="en-GB" dirty="0"/>
              <a:t> - is used to stop a job early.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886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DA876-28E5-1D49-905D-66D24D77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SLURM commands 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99595-582B-A94E-877B-D9111AD5E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sinfo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 -</a:t>
            </a:r>
            <a:r>
              <a:rPr lang="en-GB" sz="32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lNe</a:t>
            </a:r>
            <a:endParaRPr lang="en-GB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NODELIST        NODES  PARTITION  STATE      CPUS  S:C:T  MEMORY TMP_DISK WEIGHT AVAIL_FE REASON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pubrec-bkup-01      1    batch    completing* 8    1:8:1      1        0      1   (null) none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pubrec-cls-01       1    debug*   idle        8    1:8:1      1        0      1   (null) none</a:t>
            </a:r>
          </a:p>
          <a:p>
            <a:pPr marL="0" indent="0">
              <a:buNone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pubrec-cls-01       1    batch    idle        8    1:8:1      1        0      1   (null) none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847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SLURM Queue Structure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7588" y="1027906"/>
            <a:ext cx="7620001" cy="215648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err="1"/>
              <a:t>Pubrec</a:t>
            </a:r>
            <a:endParaRPr lang="en-US" sz="1800" b="1" dirty="0"/>
          </a:p>
          <a:p>
            <a:endParaRPr lang="en-US" sz="1800" dirty="0"/>
          </a:p>
          <a:p>
            <a:pPr marL="0" indent="0"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PARTITION	 TIMELIMIT  	PURPOSE</a:t>
            </a:r>
          </a:p>
          <a:p>
            <a:pPr marL="0" indent="0">
              <a:buNone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 		5-23:59:00 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interactive and/or development 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	infinite      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normal production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03C86B1-E2C0-B542-953A-4F7446E17C5E}"/>
              </a:ext>
            </a:extLst>
          </p:cNvPr>
          <p:cNvSpPr txBox="1">
            <a:spLocks/>
          </p:cNvSpPr>
          <p:nvPr/>
        </p:nvSpPr>
        <p:spPr>
          <a:xfrm>
            <a:off x="838200" y="3847170"/>
            <a:ext cx="9432073" cy="26269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/>
              <a:t>KWTRP</a:t>
            </a:r>
          </a:p>
          <a:p>
            <a:endParaRPr lang="en-US" sz="18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PARTITION	 TIMELIMIT  	PURPOSE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debug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* 		5-23:59:00 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interactive and/or development 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batch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	infinite      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normal production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longrun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	infinite      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queue for long-running jobs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highmem</a:t>
            </a:r>
            <a:r>
              <a:rPr lang="de-DE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    	infinite     	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large memory </a:t>
            </a:r>
            <a:endParaRPr lang="de-DE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5692290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0EB0E4E4-3461-2A42-A0D2-BF236DB2D5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1F05644-2C1C-024C-A8BE-BEDE9041F2BA}" type="slidenum">
              <a:rPr lang="en-US" altLang="en-US"/>
              <a:pPr/>
              <a:t>53</a:t>
            </a:fld>
            <a:endParaRPr lang="en-US" altLang="en-US"/>
          </a:p>
        </p:txBody>
      </p:sp>
      <p:sp>
        <p:nvSpPr>
          <p:cNvPr id="410626" name="Rectangle 2">
            <a:extLst>
              <a:ext uri="{FF2B5EF4-FFF2-40B4-BE49-F238E27FC236}">
                <a16:creationId xmlns:a16="http://schemas.microsoft.com/office/drawing/2014/main" id="{6C64ADC3-1367-B046-A1F3-1A0038302F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Job Submission with SLURM</a:t>
            </a:r>
          </a:p>
        </p:txBody>
      </p:sp>
      <p:sp>
        <p:nvSpPr>
          <p:cNvPr id="410627" name="Rectangle 3">
            <a:extLst>
              <a:ext uri="{FF2B5EF4-FFF2-40B4-BE49-F238E27FC236}">
                <a16:creationId xmlns:a16="http://schemas.microsoft.com/office/drawing/2014/main" id="{A9305E54-4455-6644-885B-05917F7819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/>
              <a:t>The user “submits” the job to the RMS e.g. issuing </a:t>
            </a:r>
          </a:p>
          <a:p>
            <a:pPr marL="0" indent="0">
              <a:buNone/>
            </a:pPr>
            <a:r>
              <a:rPr lang="en-US" altLang="en-US" sz="2400" dirty="0"/>
              <a:t>	“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sbatch</a:t>
            </a:r>
            <a:r>
              <a:rPr lang="en-US" altLang="en-US" sz="2400" b="1" dirty="0">
                <a:latin typeface="Courier New" panose="02070309020205020404" pitchFamily="49" charset="0"/>
              </a:rPr>
              <a:t> </a:t>
            </a:r>
            <a:r>
              <a:rPr lang="en-US" altLang="en-US" sz="2400" b="1" dirty="0" err="1">
                <a:latin typeface="Courier New" panose="02070309020205020404" pitchFamily="49" charset="0"/>
              </a:rPr>
              <a:t>jobscript.pbs</a:t>
            </a:r>
            <a:r>
              <a:rPr lang="en-US" altLang="en-US" sz="2400" dirty="0"/>
              <a:t>”</a:t>
            </a:r>
          </a:p>
          <a:p>
            <a:r>
              <a:rPr lang="en-US" altLang="en-US" sz="2400" dirty="0"/>
              <a:t>The user can control the job</a:t>
            </a:r>
          </a:p>
          <a:p>
            <a:pPr lvl="1"/>
            <a:r>
              <a:rPr lang="en-US" altLang="en-US" dirty="0" err="1"/>
              <a:t>sbatch</a:t>
            </a:r>
            <a:r>
              <a:rPr lang="en-US" altLang="en-US" dirty="0"/>
              <a:t>: submit</a:t>
            </a:r>
          </a:p>
          <a:p>
            <a:pPr lvl="1"/>
            <a:r>
              <a:rPr lang="en-US" altLang="en-US" dirty="0" err="1"/>
              <a:t>sinfo</a:t>
            </a:r>
            <a:r>
              <a:rPr lang="en-US" altLang="en-US" dirty="0"/>
              <a:t>: poll status information</a:t>
            </a:r>
          </a:p>
          <a:p>
            <a:pPr lvl="1"/>
            <a:r>
              <a:rPr lang="en-US" altLang="en-US" dirty="0" err="1"/>
              <a:t>scancel</a:t>
            </a:r>
            <a:r>
              <a:rPr lang="en-US" altLang="en-US" dirty="0"/>
              <a:t>:  cancel job</a:t>
            </a:r>
          </a:p>
          <a:p>
            <a:r>
              <a:rPr lang="en-US" altLang="en-US" sz="2400" dirty="0"/>
              <a:t>It is the task of the resource management system to start a job on the required resources</a:t>
            </a:r>
          </a:p>
          <a:p>
            <a:r>
              <a:rPr lang="en-US" altLang="en-US" sz="2400" dirty="0"/>
              <a:t>Current system state is taken into account</a:t>
            </a:r>
          </a:p>
          <a:p>
            <a:r>
              <a:rPr lang="en-US" altLang="en-US" sz="2400" dirty="0"/>
              <a:t>Can also submit interactive jobs </a:t>
            </a:r>
          </a:p>
          <a:p>
            <a:pPr lvl="1"/>
            <a:r>
              <a:rPr lang="en-US" altLang="en-US" dirty="0"/>
              <a:t>reserve CPU and memory for use </a:t>
            </a:r>
          </a:p>
          <a:p>
            <a:endParaRPr lang="en-US" altLang="en-US" sz="2400" dirty="0"/>
          </a:p>
          <a:p>
            <a:pPr lvl="1"/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00335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EF2D389-F712-9D43-B854-65959A7B17FB}"/>
              </a:ext>
            </a:extLst>
          </p:cNvPr>
          <p:cNvSpPr txBox="1">
            <a:spLocks/>
          </p:cNvSpPr>
          <p:nvPr/>
        </p:nvSpPr>
        <p:spPr>
          <a:xfrm>
            <a:off x="1654175" y="1977274"/>
            <a:ext cx="8481813" cy="43889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#!/bin/bash #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#SBATCH -n 10 # Number of cores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#SBATCH -p </a:t>
            </a:r>
            <a:r>
              <a:rPr lang="en-US" sz="1600" b="1" dirty="0" err="1">
                <a:latin typeface="Courier"/>
                <a:cs typeface="Courier"/>
              </a:rPr>
              <a:t>longrun</a:t>
            </a:r>
            <a:r>
              <a:rPr lang="en-US" sz="1600" b="1" dirty="0">
                <a:latin typeface="Courier"/>
                <a:cs typeface="Courier"/>
              </a:rPr>
              <a:t>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#SBATCH --mem-per-</a:t>
            </a:r>
            <a:r>
              <a:rPr lang="en-US" sz="1600" b="1" dirty="0" err="1">
                <a:latin typeface="Courier"/>
                <a:cs typeface="Courier"/>
              </a:rPr>
              <a:t>cpu</a:t>
            </a:r>
            <a:r>
              <a:rPr lang="en-US" sz="1600" b="1" dirty="0">
                <a:latin typeface="Courier"/>
                <a:cs typeface="Courier"/>
              </a:rPr>
              <a:t> 1024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#SBATCH </a:t>
            </a:r>
            <a:r>
              <a:rPr lang="en-US" sz="1600" b="1" dirty="0">
                <a:latin typeface="Courier"/>
                <a:cs typeface="Courier"/>
                <a:hlinkClick r:id="rId2"/>
              </a:rPr>
              <a:t>--mail-user=evilliers@kemri-wellcome.org</a:t>
            </a:r>
            <a:r>
              <a:rPr lang="en-US" sz="1600" b="1" dirty="0">
                <a:latin typeface="Courier"/>
                <a:cs typeface="Courier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#Commands to run. Replace example below with your arguments and variables.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module load python/3.4.3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Courier"/>
                <a:cs typeface="Courier"/>
              </a:rPr>
              <a:t>module load </a:t>
            </a:r>
            <a:r>
              <a:rPr lang="en-US" sz="1600" b="1" dirty="0" err="1">
                <a:latin typeface="Courier"/>
                <a:cs typeface="Courier"/>
              </a:rPr>
              <a:t>blastall</a:t>
            </a:r>
            <a:r>
              <a:rPr lang="en-US" sz="1600" b="1" dirty="0">
                <a:latin typeface="Courier"/>
                <a:cs typeface="Courier"/>
              </a:rPr>
              <a:t>/2.5.6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b="1" dirty="0">
              <a:latin typeface="Courier"/>
              <a:cs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 err="1">
                <a:latin typeface="Courier"/>
                <a:cs typeface="Courier"/>
              </a:rPr>
              <a:t>blastall</a:t>
            </a:r>
            <a:r>
              <a:rPr lang="en-US" sz="1600" b="1" dirty="0">
                <a:latin typeface="Courier"/>
                <a:cs typeface="Courier"/>
              </a:rPr>
              <a:t> –I </a:t>
            </a:r>
            <a:r>
              <a:rPr lang="en-US" sz="1600" b="1" dirty="0" err="1">
                <a:latin typeface="Courier"/>
                <a:cs typeface="Courier"/>
              </a:rPr>
              <a:t>query_seq.fa</a:t>
            </a:r>
            <a:r>
              <a:rPr lang="en-US" sz="1600" b="1" dirty="0">
                <a:latin typeface="Courier"/>
                <a:cs typeface="Courier"/>
              </a:rPr>
              <a:t> -d </a:t>
            </a:r>
            <a:r>
              <a:rPr lang="en-US" sz="1600" b="1" dirty="0" err="1">
                <a:latin typeface="Courier"/>
                <a:cs typeface="Courier"/>
              </a:rPr>
              <a:t>nr_database</a:t>
            </a:r>
            <a:r>
              <a:rPr lang="en-US" sz="1600" b="1" dirty="0">
                <a:latin typeface="Courier"/>
                <a:cs typeface="Courier"/>
              </a:rPr>
              <a:t> -p </a:t>
            </a:r>
            <a:r>
              <a:rPr lang="en-US" sz="1600" b="1" dirty="0" err="1">
                <a:latin typeface="Courier"/>
                <a:cs typeface="Courier"/>
              </a:rPr>
              <a:t>blastp</a:t>
            </a:r>
            <a:endParaRPr lang="en-US" sz="1600" b="1" dirty="0">
              <a:latin typeface="Courier"/>
              <a:cs typeface="Courier"/>
            </a:endParaRP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3F990FF-42D1-8548-A098-EED22F50A4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13F4917-0228-BB4F-B46C-EB402EE02EC2}" type="slidenum">
              <a:rPr lang="en-US" altLang="en-US"/>
              <a:pPr/>
              <a:t>54</a:t>
            </a:fld>
            <a:endParaRPr lang="en-US" altLang="en-US"/>
          </a:p>
        </p:txBody>
      </p:sp>
      <p:sp>
        <p:nvSpPr>
          <p:cNvPr id="408578" name="Rectangle 2">
            <a:extLst>
              <a:ext uri="{FF2B5EF4-FFF2-40B4-BE49-F238E27FC236}">
                <a16:creationId xmlns:a16="http://schemas.microsoft.com/office/drawing/2014/main" id="{EC99DB1F-258A-584F-8B30-F0FCD7ADCD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Example: SLURM Job Description</a:t>
            </a:r>
          </a:p>
        </p:txBody>
      </p:sp>
      <p:sp>
        <p:nvSpPr>
          <p:cNvPr id="408579" name="Rectangle 3">
            <a:extLst>
              <a:ext uri="{FF2B5EF4-FFF2-40B4-BE49-F238E27FC236}">
                <a16:creationId xmlns:a16="http://schemas.microsoft.com/office/drawing/2014/main" id="{7BD31325-5E39-B74C-904D-BA7BBB212A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14525" y="1466851"/>
            <a:ext cx="7431088" cy="758825"/>
          </a:xfrm>
        </p:spPr>
        <p:txBody>
          <a:bodyPr>
            <a:normAutofit/>
          </a:bodyPr>
          <a:lstStyle/>
          <a:p>
            <a:r>
              <a:rPr lang="en-US" altLang="en-US" sz="2400" dirty="0"/>
              <a:t>Simple job script:</a:t>
            </a:r>
          </a:p>
        </p:txBody>
      </p:sp>
      <p:sp>
        <p:nvSpPr>
          <p:cNvPr id="408584" name="Rectangle 8">
            <a:extLst>
              <a:ext uri="{FF2B5EF4-FFF2-40B4-BE49-F238E27FC236}">
                <a16:creationId xmlns:a16="http://schemas.microsoft.com/office/drawing/2014/main" id="{34D1F5A8-42BA-DE4E-B807-C8626C1A3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2650" y="1636122"/>
            <a:ext cx="2851150" cy="398463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rgbClr val="3D71B8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ED1C29"/>
              </a:buClr>
              <a:buSzPct val="75000"/>
              <a:buFont typeface="Monotype Sorts" pitchFamily="2" charset="2"/>
              <a:buChar char="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3D71B8"/>
              </a:buClr>
              <a:buSzPct val="65000"/>
              <a:buFont typeface="Monotype Sort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en-US" sz="1600"/>
              <a:t>whole job file is a shell script</a:t>
            </a:r>
          </a:p>
        </p:txBody>
      </p:sp>
      <p:sp>
        <p:nvSpPr>
          <p:cNvPr id="408585" name="Line 9">
            <a:extLst>
              <a:ext uri="{FF2B5EF4-FFF2-40B4-BE49-F238E27FC236}">
                <a16:creationId xmlns:a16="http://schemas.microsoft.com/office/drawing/2014/main" id="{FC86620F-C4FA-2444-BBD8-0647F3164F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8601" y="1820111"/>
            <a:ext cx="4445000" cy="214474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8586" name="Rectangle 10">
            <a:extLst>
              <a:ext uri="{FF2B5EF4-FFF2-40B4-BE49-F238E27FC236}">
                <a16:creationId xmlns:a16="http://schemas.microsoft.com/office/drawing/2014/main" id="{3A19E4A5-20FA-CA43-9217-B9B042D6B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3600" y="3040842"/>
            <a:ext cx="2870200" cy="674688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rgbClr val="3D71B8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ED1C29"/>
              </a:buClr>
              <a:buSzPct val="75000"/>
              <a:buFont typeface="Monotype Sorts" pitchFamily="2" charset="2"/>
              <a:buChar char="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3D71B8"/>
              </a:buClr>
              <a:buSzPct val="65000"/>
              <a:buFont typeface="Monotype Sort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en-US" sz="1600"/>
              <a:t>information for the RMS are comments</a:t>
            </a:r>
          </a:p>
        </p:txBody>
      </p:sp>
      <p:sp>
        <p:nvSpPr>
          <p:cNvPr id="408588" name="Rectangle 12">
            <a:extLst>
              <a:ext uri="{FF2B5EF4-FFF2-40B4-BE49-F238E27FC236}">
                <a16:creationId xmlns:a16="http://schemas.microsoft.com/office/drawing/2014/main" id="{983BA285-5816-9342-B5FD-CA76B7A598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686" y="5409582"/>
            <a:ext cx="2870200" cy="674687"/>
          </a:xfrm>
          <a:prstGeom prst="rect">
            <a:avLst/>
          </a:prstGeom>
          <a:solidFill>
            <a:srgbClr val="CCFFCC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rgbClr val="3D71B8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ED1C29"/>
              </a:buClr>
              <a:buSzPct val="75000"/>
              <a:buFont typeface="Monotype Sorts" pitchFamily="2" charset="2"/>
              <a:buChar char="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3D71B8"/>
              </a:buClr>
              <a:buSzPct val="65000"/>
              <a:buFont typeface="Monotype Sort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Monotype Sorts" pitchFamily="2" charset="2"/>
              <a:buNone/>
            </a:pPr>
            <a:r>
              <a:rPr lang="en-US" altLang="en-US" sz="1600"/>
              <a:t>the actual job is started in the script</a:t>
            </a:r>
          </a:p>
        </p:txBody>
      </p:sp>
      <p:sp>
        <p:nvSpPr>
          <p:cNvPr id="408589" name="Line 13">
            <a:extLst>
              <a:ext uri="{FF2B5EF4-FFF2-40B4-BE49-F238E27FC236}">
                <a16:creationId xmlns:a16="http://schemas.microsoft.com/office/drawing/2014/main" id="{236AC87B-A17C-1E4F-AAC6-2B1FF8D3109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80149" y="5728828"/>
            <a:ext cx="936008" cy="21573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F7E8DB-D121-C94D-8235-5175F9D456C9}"/>
              </a:ext>
            </a:extLst>
          </p:cNvPr>
          <p:cNvCxnSpPr/>
          <p:nvPr/>
        </p:nvCxnSpPr>
        <p:spPr>
          <a:xfrm>
            <a:off x="7780149" y="2417736"/>
            <a:ext cx="0" cy="2107769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55E381F-1596-9741-A478-A478BCBE8032}"/>
              </a:ext>
            </a:extLst>
          </p:cNvPr>
          <p:cNvCxnSpPr/>
          <p:nvPr/>
        </p:nvCxnSpPr>
        <p:spPr>
          <a:xfrm>
            <a:off x="7780149" y="3429000"/>
            <a:ext cx="703451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7917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>
            <a:extLst>
              <a:ext uri="{FF2B5EF4-FFF2-40B4-BE49-F238E27FC236}">
                <a16:creationId xmlns:a16="http://schemas.microsoft.com/office/drawing/2014/main" id="{21ACCC64-C1D9-434F-8258-3054710262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81075" y="318238"/>
            <a:ext cx="10515600" cy="1325563"/>
          </a:xfrm>
        </p:spPr>
        <p:txBody>
          <a:bodyPr/>
          <a:lstStyle/>
          <a:p>
            <a:r>
              <a:rPr lang="en-US" altLang="en-US" dirty="0"/>
              <a:t>Job Steps</a:t>
            </a:r>
          </a:p>
        </p:txBody>
      </p:sp>
      <p:sp>
        <p:nvSpPr>
          <p:cNvPr id="407555" name="Rectangle 3">
            <a:extLst>
              <a:ext uri="{FF2B5EF4-FFF2-40B4-BE49-F238E27FC236}">
                <a16:creationId xmlns:a16="http://schemas.microsoft.com/office/drawing/2014/main" id="{F5CEBA8B-CA40-3840-9D40-3F73231F7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94" y="1816951"/>
            <a:ext cx="1246797" cy="4984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2000" dirty="0">
                <a:latin typeface="MetaPlusNormal-Roman" pitchFamily="2" charset="0"/>
              </a:rPr>
              <a:t>Scheduler</a:t>
            </a:r>
          </a:p>
        </p:txBody>
      </p:sp>
      <p:sp>
        <p:nvSpPr>
          <p:cNvPr id="407556" name="Line 4">
            <a:extLst>
              <a:ext uri="{FF2B5EF4-FFF2-40B4-BE49-F238E27FC236}">
                <a16:creationId xmlns:a16="http://schemas.microsoft.com/office/drawing/2014/main" id="{FEF2CD58-85AF-344A-B978-9F02304F22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2695" y="2566250"/>
            <a:ext cx="0" cy="900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07557" name="Line 5">
            <a:extLst>
              <a:ext uri="{FF2B5EF4-FFF2-40B4-BE49-F238E27FC236}">
                <a16:creationId xmlns:a16="http://schemas.microsoft.com/office/drawing/2014/main" id="{088AD9E3-732E-4B48-A28B-8535E6934D05}"/>
              </a:ext>
            </a:extLst>
          </p:cNvPr>
          <p:cNvSpPr>
            <a:spLocks noChangeShapeType="1"/>
          </p:cNvSpPr>
          <p:nvPr/>
        </p:nvSpPr>
        <p:spPr bwMode="auto">
          <a:xfrm>
            <a:off x="7066933" y="2566250"/>
            <a:ext cx="0" cy="900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07558" name="Line 6">
            <a:extLst>
              <a:ext uri="{FF2B5EF4-FFF2-40B4-BE49-F238E27FC236}">
                <a16:creationId xmlns:a16="http://schemas.microsoft.com/office/drawing/2014/main" id="{DF8DF4C0-6BE4-1D45-9980-C04B5467EC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82695" y="3466362"/>
            <a:ext cx="8842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400"/>
          </a:p>
        </p:txBody>
      </p:sp>
      <p:sp>
        <p:nvSpPr>
          <p:cNvPr id="407559" name="Text Box 7">
            <a:extLst>
              <a:ext uri="{FF2B5EF4-FFF2-40B4-BE49-F238E27FC236}">
                <a16:creationId xmlns:a16="http://schemas.microsoft.com/office/drawing/2014/main" id="{B0FFE3A8-43D6-6A47-8A64-D0BA53FA3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7471" y="3799738"/>
            <a:ext cx="1847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US" sz="1600">
              <a:solidFill>
                <a:srgbClr val="FC0202"/>
              </a:solidFill>
              <a:latin typeface="MetaPlusNormal-Roman" pitchFamily="2" charset="0"/>
            </a:endParaRPr>
          </a:p>
        </p:txBody>
      </p:sp>
      <p:sp>
        <p:nvSpPr>
          <p:cNvPr id="407560" name="Text Box 8">
            <a:extLst>
              <a:ext uri="{FF2B5EF4-FFF2-40B4-BE49-F238E27FC236}">
                <a16:creationId xmlns:a16="http://schemas.microsoft.com/office/drawing/2014/main" id="{C2B1DC1C-B925-4349-97E9-3CBD3DC7C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2694" y="3574848"/>
            <a:ext cx="113029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de-DE" altLang="en-US" sz="2000" dirty="0">
                <a:latin typeface="MetaPlusNormal-Roman" pitchFamily="2" charset="0"/>
              </a:rPr>
              <a:t>Schedule</a:t>
            </a:r>
          </a:p>
        </p:txBody>
      </p:sp>
      <p:sp>
        <p:nvSpPr>
          <p:cNvPr id="407562" name="Rectangle 10" descr="Diagonal dunkel nach oben">
            <a:extLst>
              <a:ext uri="{FF2B5EF4-FFF2-40B4-BE49-F238E27FC236}">
                <a16:creationId xmlns:a16="http://schemas.microsoft.com/office/drawing/2014/main" id="{83748022-8389-174E-9045-3483D3C82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696" y="2915501"/>
            <a:ext cx="583436" cy="557064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2400"/>
          </a:p>
        </p:txBody>
      </p:sp>
      <p:sp>
        <p:nvSpPr>
          <p:cNvPr id="407563" name="Text Box 11">
            <a:extLst>
              <a:ext uri="{FF2B5EF4-FFF2-40B4-BE49-F238E27FC236}">
                <a16:creationId xmlns:a16="http://schemas.microsoft.com/office/drawing/2014/main" id="{31112E3A-5EBF-804B-BEE6-67118227B1AE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5792771" y="3038502"/>
            <a:ext cx="66396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de-DE" altLang="en-US" sz="2000" dirty="0">
                <a:latin typeface="MetaPlusNormal-Roman" pitchFamily="2" charset="0"/>
              </a:rPr>
              <a:t>time</a:t>
            </a:r>
            <a:endParaRPr lang="de-DE" altLang="en-US" sz="1600" dirty="0">
              <a:latin typeface="MetaPlusNormal-Roman" pitchFamily="2" charset="0"/>
            </a:endParaRPr>
          </a:p>
        </p:txBody>
      </p:sp>
      <p:sp>
        <p:nvSpPr>
          <p:cNvPr id="407564" name="Line 12">
            <a:extLst>
              <a:ext uri="{FF2B5EF4-FFF2-40B4-BE49-F238E27FC236}">
                <a16:creationId xmlns:a16="http://schemas.microsoft.com/office/drawing/2014/main" id="{491A4A13-9F1A-F14E-8CC6-E3A73C533E3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19195" y="2866288"/>
            <a:ext cx="0" cy="150813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sz="2400"/>
          </a:p>
        </p:txBody>
      </p:sp>
      <p:sp>
        <p:nvSpPr>
          <p:cNvPr id="407565" name="Rectangle 13">
            <a:extLst>
              <a:ext uri="{FF2B5EF4-FFF2-40B4-BE49-F238E27FC236}">
                <a16:creationId xmlns:a16="http://schemas.microsoft.com/office/drawing/2014/main" id="{EFA75C82-C64E-CE4F-A76A-D8E0E227E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9195" y="3985624"/>
            <a:ext cx="127000" cy="461665"/>
          </a:xfrm>
          <a:prstGeom prst="rect">
            <a:avLst/>
          </a:prstGeom>
          <a:noFill/>
          <a:ln w="9525">
            <a:solidFill>
              <a:srgbClr val="3D71B8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2400"/>
          </a:p>
        </p:txBody>
      </p:sp>
      <p:sp>
        <p:nvSpPr>
          <p:cNvPr id="407566" name="Line 14">
            <a:extLst>
              <a:ext uri="{FF2B5EF4-FFF2-40B4-BE49-F238E27FC236}">
                <a16:creationId xmlns:a16="http://schemas.microsoft.com/office/drawing/2014/main" id="{E0EC8A34-A156-7A45-91F7-A5E4A916DA90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195" y="4366475"/>
            <a:ext cx="127000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/>
          </a:p>
        </p:txBody>
      </p:sp>
      <p:sp>
        <p:nvSpPr>
          <p:cNvPr id="407567" name="Line 15">
            <a:extLst>
              <a:ext uri="{FF2B5EF4-FFF2-40B4-BE49-F238E27FC236}">
                <a16:creationId xmlns:a16="http://schemas.microsoft.com/office/drawing/2014/main" id="{61103DFA-D320-9E46-921D-87CFF5B6BAF2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195" y="4291862"/>
            <a:ext cx="127000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/>
          </a:p>
        </p:txBody>
      </p:sp>
      <p:sp>
        <p:nvSpPr>
          <p:cNvPr id="407568" name="Line 16">
            <a:extLst>
              <a:ext uri="{FF2B5EF4-FFF2-40B4-BE49-F238E27FC236}">
                <a16:creationId xmlns:a16="http://schemas.microsoft.com/office/drawing/2014/main" id="{CCC8AF38-2FE1-1E44-99F5-1A643888799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195" y="4217250"/>
            <a:ext cx="127000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/>
          </a:p>
        </p:txBody>
      </p:sp>
      <p:sp>
        <p:nvSpPr>
          <p:cNvPr id="407569" name="Line 17">
            <a:extLst>
              <a:ext uri="{FF2B5EF4-FFF2-40B4-BE49-F238E27FC236}">
                <a16:creationId xmlns:a16="http://schemas.microsoft.com/office/drawing/2014/main" id="{9D5F6BD4-0658-954A-A98A-D5FF2F4EC8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195" y="4141050"/>
            <a:ext cx="127000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/>
          </a:p>
        </p:txBody>
      </p:sp>
      <p:sp>
        <p:nvSpPr>
          <p:cNvPr id="407570" name="Line 18">
            <a:extLst>
              <a:ext uri="{FF2B5EF4-FFF2-40B4-BE49-F238E27FC236}">
                <a16:creationId xmlns:a16="http://schemas.microsoft.com/office/drawing/2014/main" id="{042EC5A0-88BC-7243-80C8-FC6D1304084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9195" y="4066437"/>
            <a:ext cx="127000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sz="2400"/>
          </a:p>
        </p:txBody>
      </p:sp>
      <p:sp>
        <p:nvSpPr>
          <p:cNvPr id="407571" name="Text Box 19">
            <a:extLst>
              <a:ext uri="{FF2B5EF4-FFF2-40B4-BE49-F238E27FC236}">
                <a16:creationId xmlns:a16="http://schemas.microsoft.com/office/drawing/2014/main" id="{DFD24A6F-549C-F046-80B4-1172413C8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39846" y="4039450"/>
            <a:ext cx="13131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D71B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DE" altLang="en-US" sz="2000" dirty="0">
                <a:latin typeface="MetaPlusNormal-Roman" pitchFamily="2" charset="0"/>
              </a:rPr>
              <a:t>Job-Queue</a:t>
            </a:r>
          </a:p>
        </p:txBody>
      </p:sp>
      <p:sp>
        <p:nvSpPr>
          <p:cNvPr id="407572" name="Text Box 20">
            <a:extLst>
              <a:ext uri="{FF2B5EF4-FFF2-40B4-BE49-F238E27FC236}">
                <a16:creationId xmlns:a16="http://schemas.microsoft.com/office/drawing/2014/main" id="{3FDF9445-1DAE-6342-98DE-D78EFF0955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784" y="5387237"/>
            <a:ext cx="131318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de-DE" altLang="en-US" dirty="0">
                <a:latin typeface="MetaPlusNormal-Roman" pitchFamily="2" charset="0"/>
              </a:rPr>
              <a:t>HPC Computer</a:t>
            </a:r>
          </a:p>
        </p:txBody>
      </p:sp>
      <p:sp>
        <p:nvSpPr>
          <p:cNvPr id="407573" name="Line 21">
            <a:extLst>
              <a:ext uri="{FF2B5EF4-FFF2-40B4-BE49-F238E27FC236}">
                <a16:creationId xmlns:a16="http://schemas.microsoft.com/office/drawing/2014/main" id="{806D09EB-A679-C043-8E9D-87530D4F3F1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3783" y="4774998"/>
            <a:ext cx="107315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74" name="Line 22">
            <a:extLst>
              <a:ext uri="{FF2B5EF4-FFF2-40B4-BE49-F238E27FC236}">
                <a16:creationId xmlns:a16="http://schemas.microsoft.com/office/drawing/2014/main" id="{C49190BE-46BF-DC41-ADAD-17B4EBF8DA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66933" y="4591900"/>
            <a:ext cx="0" cy="74612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76" name="Line 24">
            <a:extLst>
              <a:ext uri="{FF2B5EF4-FFF2-40B4-BE49-F238E27FC236}">
                <a16:creationId xmlns:a16="http://schemas.microsoft.com/office/drawing/2014/main" id="{CCD2F3F7-5B00-9449-AF5F-6689448B02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82695" y="3841013"/>
            <a:ext cx="0" cy="150813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77" name="Line 25">
            <a:extLst>
              <a:ext uri="{FF2B5EF4-FFF2-40B4-BE49-F238E27FC236}">
                <a16:creationId xmlns:a16="http://schemas.microsoft.com/office/drawing/2014/main" id="{9189C468-B427-9347-8400-88DEF03E5B0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866783" y="3841012"/>
            <a:ext cx="315912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78" name="Line 26">
            <a:extLst>
              <a:ext uri="{FF2B5EF4-FFF2-40B4-BE49-F238E27FC236}">
                <a16:creationId xmlns:a16="http://schemas.microsoft.com/office/drawing/2014/main" id="{B4C42CE4-00B2-5A4A-BD0D-4F79BDA1C3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66783" y="2104288"/>
            <a:ext cx="0" cy="1736725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79" name="Line 27">
            <a:extLst>
              <a:ext uri="{FF2B5EF4-FFF2-40B4-BE49-F238E27FC236}">
                <a16:creationId xmlns:a16="http://schemas.microsoft.com/office/drawing/2014/main" id="{0CB70128-DEAA-7C44-A61F-D3CE7D6EAA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6783" y="2104287"/>
            <a:ext cx="315912" cy="0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580" name="Line 28">
            <a:extLst>
              <a:ext uri="{FF2B5EF4-FFF2-40B4-BE49-F238E27FC236}">
                <a16:creationId xmlns:a16="http://schemas.microsoft.com/office/drawing/2014/main" id="{E3E945C9-3F78-BC4D-A0AE-1F552E0A25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25608" y="2329712"/>
            <a:ext cx="0" cy="300038"/>
          </a:xfrm>
          <a:prstGeom prst="line">
            <a:avLst/>
          </a:prstGeom>
          <a:noFill/>
          <a:ln w="9525">
            <a:solidFill>
              <a:srgbClr val="3D71B8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641" name="Line 89">
            <a:extLst>
              <a:ext uri="{FF2B5EF4-FFF2-40B4-BE49-F238E27FC236}">
                <a16:creationId xmlns:a16="http://schemas.microsoft.com/office/drawing/2014/main" id="{0FB9A2FF-3A34-0746-BDC5-E2D397EC13A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1888" y="4411762"/>
            <a:ext cx="2097087" cy="3175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642" name="Text Box 90">
            <a:extLst>
              <a:ext uri="{FF2B5EF4-FFF2-40B4-BE49-F238E27FC236}">
                <a16:creationId xmlns:a16="http://schemas.microsoft.com/office/drawing/2014/main" id="{580BCC2E-147A-9B4D-B2EE-3DE5DD092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6240" y="4154762"/>
            <a:ext cx="109061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D71B8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de-DE" altLang="en-US" sz="2000" dirty="0">
                <a:latin typeface="MetaPlusNormal-Roman" pitchFamily="2" charset="0"/>
              </a:rPr>
              <a:t>User</a:t>
            </a:r>
          </a:p>
        </p:txBody>
      </p:sp>
      <p:sp>
        <p:nvSpPr>
          <p:cNvPr id="407646" name="Rectangle 94">
            <a:extLst>
              <a:ext uri="{FF2B5EF4-FFF2-40B4-BE49-F238E27FC236}">
                <a16:creationId xmlns:a16="http://schemas.microsoft.com/office/drawing/2014/main" id="{655CC1AC-31FE-064F-A333-04A80F1FB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8296" y="3112351"/>
            <a:ext cx="1607920" cy="498475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2000" dirty="0">
                <a:latin typeface="MetaPlusNormal-Roman" pitchFamily="2" charset="0"/>
              </a:rPr>
              <a:t>Job </a:t>
            </a:r>
            <a:r>
              <a:rPr lang="de-DE" altLang="en-US" sz="2000" dirty="0" err="1">
                <a:latin typeface="MetaPlusNormal-Roman" pitchFamily="2" charset="0"/>
              </a:rPr>
              <a:t>Execution</a:t>
            </a:r>
            <a:br>
              <a:rPr lang="de-DE" altLang="en-US" sz="2000" dirty="0">
                <a:latin typeface="MetaPlusNormal-Roman" pitchFamily="2" charset="0"/>
              </a:rPr>
            </a:br>
            <a:r>
              <a:rPr lang="de-DE" altLang="en-US" sz="2000" dirty="0">
                <a:latin typeface="MetaPlusNormal-Roman" pitchFamily="2" charset="0"/>
              </a:rPr>
              <a:t>Management</a:t>
            </a:r>
          </a:p>
        </p:txBody>
      </p:sp>
      <p:sp>
        <p:nvSpPr>
          <p:cNvPr id="407647" name="Line 95">
            <a:extLst>
              <a:ext uri="{FF2B5EF4-FFF2-40B4-BE49-F238E27FC236}">
                <a16:creationId xmlns:a16="http://schemas.microsoft.com/office/drawing/2014/main" id="{A23EC815-7D2A-144F-B0B4-74537565FA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14545" y="3358413"/>
            <a:ext cx="768350" cy="4763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648" name="Rectangle 96">
            <a:extLst>
              <a:ext uri="{FF2B5EF4-FFF2-40B4-BE49-F238E27FC236}">
                <a16:creationId xmlns:a16="http://schemas.microsoft.com/office/drawing/2014/main" id="{F14AB237-5777-A448-8BBC-55BF1C429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309" y="4639109"/>
            <a:ext cx="1073150" cy="549999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2000" dirty="0" err="1">
                <a:latin typeface="MetaPlusNormal-Roman" pitchFamily="2" charset="0"/>
              </a:rPr>
              <a:t>Node</a:t>
            </a:r>
            <a:r>
              <a:rPr lang="de-DE" altLang="en-US" sz="2000" dirty="0">
                <a:latin typeface="MetaPlusNormal-Roman" pitchFamily="2" charset="0"/>
              </a:rPr>
              <a:t> Job </a:t>
            </a:r>
            <a:br>
              <a:rPr lang="de-DE" altLang="en-US" sz="2000" dirty="0">
                <a:latin typeface="MetaPlusNormal-Roman" pitchFamily="2" charset="0"/>
              </a:rPr>
            </a:br>
            <a:r>
              <a:rPr lang="de-DE" altLang="en-US" sz="2000" dirty="0" err="1">
                <a:latin typeface="MetaPlusNormal-Roman" pitchFamily="2" charset="0"/>
              </a:rPr>
              <a:t>Mgmt</a:t>
            </a:r>
            <a:endParaRPr lang="de-DE" altLang="en-US" sz="2000" dirty="0">
              <a:latin typeface="MetaPlusNormal-Roman" pitchFamily="2" charset="0"/>
            </a:endParaRPr>
          </a:p>
        </p:txBody>
      </p:sp>
      <p:sp>
        <p:nvSpPr>
          <p:cNvPr id="407650" name="Rectangle 98">
            <a:extLst>
              <a:ext uri="{FF2B5EF4-FFF2-40B4-BE49-F238E27FC236}">
                <a16:creationId xmlns:a16="http://schemas.microsoft.com/office/drawing/2014/main" id="{304C0C31-EFF9-4E40-A39B-38675BAE2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020" y="4788604"/>
            <a:ext cx="1073150" cy="646331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2000" dirty="0" err="1">
                <a:latin typeface="MetaPlusNormal-Roman" pitchFamily="2" charset="0"/>
              </a:rPr>
              <a:t>Node</a:t>
            </a:r>
            <a:r>
              <a:rPr lang="de-DE" altLang="en-US" sz="2000" dirty="0">
                <a:latin typeface="MetaPlusNormal-Roman" pitchFamily="2" charset="0"/>
              </a:rPr>
              <a:t> Job </a:t>
            </a:r>
            <a:br>
              <a:rPr lang="de-DE" altLang="en-US" sz="2000" dirty="0">
                <a:latin typeface="MetaPlusNormal-Roman" pitchFamily="2" charset="0"/>
              </a:rPr>
            </a:br>
            <a:r>
              <a:rPr lang="de-DE" altLang="en-US" sz="2000" dirty="0" err="1">
                <a:latin typeface="MetaPlusNormal-Roman" pitchFamily="2" charset="0"/>
              </a:rPr>
              <a:t>Mgmt</a:t>
            </a:r>
            <a:endParaRPr lang="de-DE" altLang="en-US" sz="2000" dirty="0">
              <a:latin typeface="MetaPlusNormal-Roman" pitchFamily="2" charset="0"/>
            </a:endParaRPr>
          </a:p>
        </p:txBody>
      </p:sp>
      <p:sp>
        <p:nvSpPr>
          <p:cNvPr id="407651" name="Line 99">
            <a:extLst>
              <a:ext uri="{FF2B5EF4-FFF2-40B4-BE49-F238E27FC236}">
                <a16:creationId xmlns:a16="http://schemas.microsoft.com/office/drawing/2014/main" id="{30EAAEB0-4E26-6A40-BEE9-70F8EC57A62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3081" y="3638452"/>
            <a:ext cx="322263" cy="1011238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652" name="Rectangle 100">
            <a:extLst>
              <a:ext uri="{FF2B5EF4-FFF2-40B4-BE49-F238E27FC236}">
                <a16:creationId xmlns:a16="http://schemas.microsoft.com/office/drawing/2014/main" id="{2D5E788E-9659-9449-86BE-E4BFAC541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5520" y="4980837"/>
            <a:ext cx="1081087" cy="571612"/>
          </a:xfrm>
          <a:prstGeom prst="rect">
            <a:avLst/>
          </a:prstGeom>
          <a:solidFill>
            <a:schemeClr val="bg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 sz="2000" dirty="0" err="1">
                <a:latin typeface="MetaPlusNormal-Roman" pitchFamily="2" charset="0"/>
              </a:rPr>
              <a:t>Node</a:t>
            </a:r>
            <a:r>
              <a:rPr lang="de-DE" altLang="en-US" sz="2000" dirty="0">
                <a:latin typeface="MetaPlusNormal-Roman" pitchFamily="2" charset="0"/>
              </a:rPr>
              <a:t> Job </a:t>
            </a:r>
            <a:br>
              <a:rPr lang="de-DE" altLang="en-US" sz="2000" dirty="0">
                <a:latin typeface="MetaPlusNormal-Roman" pitchFamily="2" charset="0"/>
              </a:rPr>
            </a:br>
            <a:r>
              <a:rPr lang="de-DE" altLang="en-US" sz="2000" dirty="0" err="1">
                <a:latin typeface="MetaPlusNormal-Roman" pitchFamily="2" charset="0"/>
              </a:rPr>
              <a:t>Mgmt</a:t>
            </a:r>
            <a:endParaRPr lang="de-DE" altLang="en-US" sz="2000" dirty="0">
              <a:latin typeface="MetaPlusNormal-Roman" pitchFamily="2" charset="0"/>
            </a:endParaRPr>
          </a:p>
        </p:txBody>
      </p:sp>
      <p:sp>
        <p:nvSpPr>
          <p:cNvPr id="407653" name="Line 101">
            <a:extLst>
              <a:ext uri="{FF2B5EF4-FFF2-40B4-BE49-F238E27FC236}">
                <a16:creationId xmlns:a16="http://schemas.microsoft.com/office/drawing/2014/main" id="{B1DFCAF0-DC46-BA4E-918F-94EA7A2A1AA8}"/>
              </a:ext>
            </a:extLst>
          </p:cNvPr>
          <p:cNvSpPr>
            <a:spLocks noChangeShapeType="1"/>
          </p:cNvSpPr>
          <p:nvPr/>
        </p:nvSpPr>
        <p:spPr bwMode="auto">
          <a:xfrm>
            <a:off x="8529020" y="3612412"/>
            <a:ext cx="222250" cy="113030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 sz="2400"/>
          </a:p>
        </p:txBody>
      </p:sp>
      <p:sp>
        <p:nvSpPr>
          <p:cNvPr id="407654" name="Line 102">
            <a:extLst>
              <a:ext uri="{FF2B5EF4-FFF2-40B4-BE49-F238E27FC236}">
                <a16:creationId xmlns:a16="http://schemas.microsoft.com/office/drawing/2014/main" id="{539D06B8-E91E-F44F-9D38-570E9632A0DF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4109" y="3621937"/>
            <a:ext cx="1442508" cy="1325563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sz="2400"/>
          </a:p>
        </p:txBody>
      </p:sp>
      <p:sp>
        <p:nvSpPr>
          <p:cNvPr id="407655" name="Rectangle 103">
            <a:extLst>
              <a:ext uri="{FF2B5EF4-FFF2-40B4-BE49-F238E27FC236}">
                <a16:creationId xmlns:a16="http://schemas.microsoft.com/office/drawing/2014/main" id="{CCD3B06E-A0AA-4743-8C0E-EEA6F351C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1942" y="4118109"/>
            <a:ext cx="1336762" cy="581599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en-US" sz="2000" dirty="0"/>
              <a:t>Job </a:t>
            </a:r>
            <a:br>
              <a:rPr lang="en-US" altLang="en-US" sz="2000" dirty="0"/>
            </a:br>
            <a:r>
              <a:rPr lang="en-US" altLang="en-US" sz="2000" dirty="0"/>
              <a:t>Description</a:t>
            </a:r>
          </a:p>
        </p:txBody>
      </p:sp>
      <p:pic>
        <p:nvPicPr>
          <p:cNvPr id="407657" name="Picture 105" descr="C:\Documents and Settings\mbiles\My Documents\Graphics\Icons\Finalized\Icons&amp;ProdDiagrams\user.gif">
            <a:extLst>
              <a:ext uri="{FF2B5EF4-FFF2-40B4-BE49-F238E27FC236}">
                <a16:creationId xmlns:a16="http://schemas.microsoft.com/office/drawing/2014/main" id="{AAE93ADB-8E5A-0542-8DE0-47E2101C9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60" y="3818651"/>
            <a:ext cx="884236" cy="1386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7658" name="Picture 106" descr="IBM Tape Robot">
            <a:extLst>
              <a:ext uri="{FF2B5EF4-FFF2-40B4-BE49-F238E27FC236}">
                <a16:creationId xmlns:a16="http://schemas.microsoft.com/office/drawing/2014/main" id="{1B32E234-0FD2-A042-ADAF-8ED81B5CA0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370" y="5509475"/>
            <a:ext cx="1841500" cy="103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7659" name="Rectangle 107">
            <a:extLst>
              <a:ext uri="{FF2B5EF4-FFF2-40B4-BE49-F238E27FC236}">
                <a16:creationId xmlns:a16="http://schemas.microsoft.com/office/drawing/2014/main" id="{6308C957-7311-4948-8D12-EB8B8CB999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333" y="1611369"/>
            <a:ext cx="4049713" cy="1423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20000"/>
              </a:spcBef>
              <a:buClr>
                <a:srgbClr val="3D71B8"/>
              </a:buClr>
              <a:buSzPct val="75000"/>
              <a:buFont typeface="Monotype Sorts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rgbClr val="ED1C29"/>
              </a:buClr>
              <a:buSzPct val="75000"/>
              <a:buFont typeface="Monotype Sorts" pitchFamily="2" charset="2"/>
              <a:buChar char="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rgbClr val="3D71B8"/>
              </a:buClr>
              <a:buSzPct val="65000"/>
              <a:buFont typeface="Monotype Sorts" pitchFamily="2" charset="2"/>
              <a:buChar char="l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D71B8"/>
              </a:buClr>
              <a:buSzPct val="100000"/>
              <a:buChar char="­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dirty="0"/>
              <a:t>A user job enters a job queue,</a:t>
            </a:r>
          </a:p>
          <a:p>
            <a:r>
              <a:rPr lang="en-US" altLang="en-US" sz="2000" dirty="0"/>
              <a:t>the scheduler (its strategy) decides on start time and resource allocation of the job.</a:t>
            </a:r>
          </a:p>
        </p:txBody>
      </p:sp>
      <p:sp>
        <p:nvSpPr>
          <p:cNvPr id="407561" name="Rectangle 9">
            <a:extLst>
              <a:ext uri="{FF2B5EF4-FFF2-40B4-BE49-F238E27FC236}">
                <a16:creationId xmlns:a16="http://schemas.microsoft.com/office/drawing/2014/main" id="{0572E87A-C9EF-2947-9102-1ADB60F90A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609" y="3005938"/>
            <a:ext cx="184731" cy="461665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600575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SLURM Job Scheduler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19755"/>
            <a:ext cx="5865315" cy="2795663"/>
          </a:xfrm>
        </p:spPr>
        <p:txBody>
          <a:bodyPr>
            <a:normAutofit/>
          </a:bodyPr>
          <a:lstStyle/>
          <a:p>
            <a:r>
              <a:rPr lang="en-US" b="1" dirty="0"/>
              <a:t>Priority factors</a:t>
            </a:r>
          </a:p>
          <a:p>
            <a:pPr lvl="1"/>
            <a:r>
              <a:rPr lang="en-US" dirty="0"/>
              <a:t>age: how long the job has been waiting in the queue, </a:t>
            </a:r>
          </a:p>
          <a:p>
            <a:pPr lvl="1"/>
            <a:r>
              <a:rPr lang="en-US" dirty="0"/>
              <a:t>fair share: a measure of past usage of the cluster by the user, </a:t>
            </a:r>
          </a:p>
          <a:p>
            <a:pPr lvl="1"/>
            <a:r>
              <a:rPr lang="en-US" dirty="0"/>
              <a:t>size: the number of CPUs a job requests</a:t>
            </a:r>
          </a:p>
          <a:p>
            <a:endParaRPr lang="en-US" sz="3200" dirty="0"/>
          </a:p>
        </p:txBody>
      </p:sp>
      <p:pic>
        <p:nvPicPr>
          <p:cNvPr id="40962" name="Picture 2" descr="Related image">
            <a:extLst>
              <a:ext uri="{FF2B5EF4-FFF2-40B4-BE49-F238E27FC236}">
                <a16:creationId xmlns:a16="http://schemas.microsoft.com/office/drawing/2014/main" id="{1E1F5763-ACC9-FF49-832A-AF931D9334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515" y="1283272"/>
            <a:ext cx="4948657" cy="487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6530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C8132C18-E76E-6D4B-9CBB-71354199FAA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2937261-C6AA-ED4D-B3BF-0B3FD51F145D}" type="slidenum">
              <a:rPr lang="en-US" altLang="en-US"/>
              <a:pPr/>
              <a:t>57</a:t>
            </a:fld>
            <a:endParaRPr lang="en-US" altLang="en-US"/>
          </a:p>
        </p:txBody>
      </p:sp>
      <p:sp>
        <p:nvSpPr>
          <p:cNvPr id="527362" name="Rectangle 1026">
            <a:extLst>
              <a:ext uri="{FF2B5EF4-FFF2-40B4-BE49-F238E27FC236}">
                <a16:creationId xmlns:a16="http://schemas.microsoft.com/office/drawing/2014/main" id="{7874DE9C-7F44-CC49-A1E0-319661ECE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Execution Alternatives</a:t>
            </a:r>
          </a:p>
        </p:txBody>
      </p:sp>
      <p:sp>
        <p:nvSpPr>
          <p:cNvPr id="527363" name="Rectangle 1027">
            <a:extLst>
              <a:ext uri="{FF2B5EF4-FFF2-40B4-BE49-F238E27FC236}">
                <a16:creationId xmlns:a16="http://schemas.microsoft.com/office/drawing/2014/main" id="{6F4113E5-277F-8340-90A0-FFF15E96C0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sz="2400" dirty="0">
                <a:latin typeface="Helvetica" pitchFamily="2" charset="0"/>
              </a:rPr>
              <a:t>Time sharing:</a:t>
            </a:r>
          </a:p>
          <a:p>
            <a:r>
              <a:rPr lang="en-US" altLang="en-US" sz="2400" dirty="0">
                <a:latin typeface="Helvetica" pitchFamily="2" charset="0"/>
              </a:rPr>
              <a:t>The local scheduler starts multiple processes per physical CPU with the goal of increasing resource utilization.</a:t>
            </a:r>
          </a:p>
          <a:p>
            <a:pPr lvl="1"/>
            <a:r>
              <a:rPr lang="en-US" altLang="en-US" dirty="0">
                <a:latin typeface="Helvetica" pitchFamily="2" charset="0"/>
              </a:rPr>
              <a:t>multi-tasking</a:t>
            </a:r>
            <a:endParaRPr lang="en-US" altLang="en-US" sz="2000" dirty="0">
              <a:latin typeface="Helvetica" pitchFamily="2" charset="0"/>
            </a:endParaRPr>
          </a:p>
          <a:p>
            <a:r>
              <a:rPr lang="en-US" altLang="en-US" sz="2400" dirty="0">
                <a:latin typeface="Helvetica" pitchFamily="2" charset="0"/>
              </a:rPr>
              <a:t>The scheduler may also suspend jobs to keep the system load under control</a:t>
            </a:r>
          </a:p>
          <a:p>
            <a:pPr lvl="1"/>
            <a:r>
              <a:rPr lang="en-US" altLang="en-US" dirty="0">
                <a:latin typeface="Helvetica" pitchFamily="2" charset="0"/>
              </a:rPr>
              <a:t>preemption</a:t>
            </a:r>
            <a:endParaRPr lang="en-US" altLang="en-US" sz="2000" dirty="0">
              <a:latin typeface="Helvetica" pitchFamily="2" charset="0"/>
            </a:endParaRPr>
          </a:p>
          <a:p>
            <a:pPr>
              <a:buFont typeface="Monotype Sorts" pitchFamily="2" charset="2"/>
              <a:buNone/>
            </a:pPr>
            <a:endParaRPr lang="en-US" altLang="en-US" sz="2400" dirty="0">
              <a:latin typeface="Helvetica" pitchFamily="2" charset="0"/>
            </a:endParaRPr>
          </a:p>
          <a:p>
            <a:pPr>
              <a:buFont typeface="Monotype Sorts" pitchFamily="2" charset="2"/>
              <a:buNone/>
            </a:pPr>
            <a:r>
              <a:rPr lang="en-US" altLang="en-US" sz="2400" dirty="0">
                <a:latin typeface="Helvetica" pitchFamily="2" charset="0"/>
              </a:rPr>
              <a:t>Space sharing:</a:t>
            </a:r>
          </a:p>
          <a:p>
            <a:r>
              <a:rPr lang="en-US" altLang="en-US" sz="2400" dirty="0">
                <a:latin typeface="Helvetica" pitchFamily="2" charset="0"/>
              </a:rPr>
              <a:t>The job uses the requested resources exclusively; no other job is allocated to the same set of CPUs.</a:t>
            </a:r>
          </a:p>
          <a:p>
            <a:pPr lvl="1"/>
            <a:r>
              <a:rPr lang="en-US" altLang="en-US" sz="2000" dirty="0">
                <a:latin typeface="Helvetica" pitchFamily="2" charset="0"/>
              </a:rPr>
              <a:t>The job has to be queued until sufficient resources are free.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857383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73BD1CA1-2589-FE4F-A3F2-E76AA35697D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B30219-4A3B-0F4F-9021-3E29EB98B821}" type="slidenum">
              <a:rPr lang="en-US" altLang="en-US"/>
              <a:pPr/>
              <a:t>58</a:t>
            </a:fld>
            <a:endParaRPr lang="en-US" altLang="en-US"/>
          </a:p>
        </p:txBody>
      </p:sp>
      <p:sp>
        <p:nvSpPr>
          <p:cNvPr id="411650" name="Rectangle 2">
            <a:extLst>
              <a:ext uri="{FF2B5EF4-FFF2-40B4-BE49-F238E27FC236}">
                <a16:creationId xmlns:a16="http://schemas.microsoft.com/office/drawing/2014/main" id="{37FB3F25-E082-6447-A319-F56AE1855B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Job Classifications</a:t>
            </a:r>
          </a:p>
        </p:txBody>
      </p:sp>
      <p:sp>
        <p:nvSpPr>
          <p:cNvPr id="411651" name="Rectangle 3">
            <a:extLst>
              <a:ext uri="{FF2B5EF4-FFF2-40B4-BE49-F238E27FC236}">
                <a16:creationId xmlns:a16="http://schemas.microsoft.com/office/drawing/2014/main" id="{14B4E7DB-E061-0C4A-BCA8-8DD8B1E03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2600" dirty="0"/>
              <a:t>Batch Jobs vs interactive jobs</a:t>
            </a:r>
          </a:p>
          <a:p>
            <a:pPr lvl="1"/>
            <a:r>
              <a:rPr lang="en-US" altLang="en-US" dirty="0"/>
              <a:t>batch jobs are queued until execution</a:t>
            </a:r>
          </a:p>
          <a:p>
            <a:pPr lvl="1"/>
            <a:r>
              <a:rPr lang="en-US" altLang="en-US" dirty="0"/>
              <a:t>interactive jobs need immediate resource allocation</a:t>
            </a:r>
          </a:p>
          <a:p>
            <a:r>
              <a:rPr lang="en-US" altLang="en-US" sz="2600" dirty="0"/>
              <a:t>Parallel vs. sequential jobs</a:t>
            </a:r>
          </a:p>
          <a:p>
            <a:pPr lvl="1"/>
            <a:r>
              <a:rPr lang="en-US" altLang="en-US" dirty="0"/>
              <a:t>a job requires several processing nodes in parallel</a:t>
            </a:r>
          </a:p>
          <a:p>
            <a:endParaRPr lang="en-US" altLang="en-US" sz="2400" dirty="0"/>
          </a:p>
          <a:p>
            <a:r>
              <a:rPr lang="en-US" altLang="en-US" sz="2400" dirty="0"/>
              <a:t>The majority of HPC installations are used to run batch jobs in space-sharing mode!</a:t>
            </a:r>
          </a:p>
          <a:p>
            <a:pPr lvl="1"/>
            <a:r>
              <a:rPr lang="en-US" altLang="en-US" dirty="0"/>
              <a:t>a job is not influenced by other co-allocated jobs</a:t>
            </a:r>
          </a:p>
          <a:p>
            <a:pPr lvl="1"/>
            <a:r>
              <a:rPr lang="en-US" altLang="en-US" dirty="0"/>
              <a:t>the assigned processors, node memory, caches etc. are exclusively available for a single job.</a:t>
            </a:r>
          </a:p>
          <a:p>
            <a:pPr lvl="1"/>
            <a:r>
              <a:rPr lang="en-US" altLang="en-US" dirty="0"/>
              <a:t>overhead for context switches is minimized</a:t>
            </a:r>
          </a:p>
          <a:p>
            <a:pPr lvl="1"/>
            <a:r>
              <a:rPr lang="en-US" altLang="en-US" dirty="0"/>
              <a:t>important aspects for parallel applications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922895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DB8FCC2D-56A5-9E42-8725-1444DBFBAA1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90C7A07-99FD-534B-85D0-67A2D495880B}" type="slidenum">
              <a:rPr lang="en-US" altLang="en-US"/>
              <a:pPr/>
              <a:t>59</a:t>
            </a:fld>
            <a:endParaRPr lang="en-US" altLang="en-US"/>
          </a:p>
        </p:txBody>
      </p:sp>
      <p:sp>
        <p:nvSpPr>
          <p:cNvPr id="528386" name="Rectangle 1026">
            <a:extLst>
              <a:ext uri="{FF2B5EF4-FFF2-40B4-BE49-F238E27FC236}">
                <a16:creationId xmlns:a16="http://schemas.microsoft.com/office/drawing/2014/main" id="{6FC3F489-BFBA-B54E-82BA-FC74A5F01E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Preemption</a:t>
            </a:r>
          </a:p>
        </p:txBody>
      </p:sp>
      <p:sp>
        <p:nvSpPr>
          <p:cNvPr id="528387" name="Rectangle 1027">
            <a:extLst>
              <a:ext uri="{FF2B5EF4-FFF2-40B4-BE49-F238E27FC236}">
                <a16:creationId xmlns:a16="http://schemas.microsoft.com/office/drawing/2014/main" id="{41009585-597B-C944-AAAC-30C921FA8D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latin typeface="Helvetica" pitchFamily="2" charset="0"/>
              </a:rPr>
              <a:t>A job is preempted by interrupting its current execution</a:t>
            </a:r>
          </a:p>
          <a:p>
            <a:pPr lvl="1"/>
            <a:r>
              <a:rPr lang="en-US" altLang="en-US" sz="2000" dirty="0">
                <a:latin typeface="Helvetica" pitchFamily="2" charset="0"/>
              </a:rPr>
              <a:t>the job might be on hold on a CPU set and later resumed; job still resident on that nodes (consumption of memory)</a:t>
            </a:r>
          </a:p>
          <a:p>
            <a:pPr lvl="1"/>
            <a:r>
              <a:rPr lang="en-US" altLang="en-US" sz="2000" dirty="0">
                <a:latin typeface="Helvetica" pitchFamily="2" charset="0"/>
              </a:rPr>
              <a:t>alternatively a checkpoint is written and the job is migrated to another resource where it is restarted later</a:t>
            </a:r>
          </a:p>
          <a:p>
            <a:endParaRPr lang="en-US" altLang="en-US" sz="2400" dirty="0">
              <a:latin typeface="Helvetica" pitchFamily="2" charset="0"/>
            </a:endParaRPr>
          </a:p>
          <a:p>
            <a:r>
              <a:rPr lang="en-US" altLang="en-US" sz="2400" dirty="0">
                <a:latin typeface="Helvetica" pitchFamily="2" charset="0"/>
              </a:rPr>
              <a:t>Preemption can be useful to reallocate resources due to new job submissions (e.g. with higher priority)</a:t>
            </a:r>
          </a:p>
          <a:p>
            <a:r>
              <a:rPr lang="en-US" altLang="en-US" sz="2400" dirty="0">
                <a:latin typeface="Helvetica" pitchFamily="2" charset="0"/>
              </a:rPr>
              <a:t>or if a job is running longer then expected.</a:t>
            </a:r>
          </a:p>
          <a:p>
            <a:endParaRPr lang="en-US" altLang="en-US" sz="2400" dirty="0">
              <a:latin typeface="Helvetica" pitchFamily="2" charset="0"/>
            </a:endParaRPr>
          </a:p>
          <a:p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8818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1A2F-ECE5-C14E-8A03-34DB8B378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Much Do I Have to Pay?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81CA6-5384-5A49-AC79-A889DC42F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Autofit/>
          </a:bodyPr>
          <a:lstStyle/>
          <a:p>
            <a:r>
              <a:rPr lang="en-GB" sz="2400" dirty="0"/>
              <a:t>Small scale (&lt;64 nodes)</a:t>
            </a:r>
          </a:p>
          <a:p>
            <a:pPr lvl="1"/>
            <a:r>
              <a:rPr lang="en-GB" sz="2000" dirty="0"/>
              <a:t>1000€/node</a:t>
            </a:r>
          </a:p>
          <a:p>
            <a:r>
              <a:rPr lang="en-GB" sz="2400" dirty="0"/>
              <a:t>Medium scale (64-1024 nodes)</a:t>
            </a:r>
          </a:p>
          <a:p>
            <a:pPr lvl="1"/>
            <a:r>
              <a:rPr lang="en-GB" sz="2000" dirty="0"/>
              <a:t>2000€/node (multiprocessor, 64-bit)</a:t>
            </a:r>
          </a:p>
          <a:p>
            <a:pPr lvl="1"/>
            <a:r>
              <a:rPr lang="en-GB" sz="2000" dirty="0"/>
              <a:t>1500€/node for high speed network</a:t>
            </a:r>
          </a:p>
          <a:p>
            <a:pPr lvl="1"/>
            <a:r>
              <a:rPr lang="en-GB" sz="2000" dirty="0"/>
              <a:t>500€/node for high performance I/O</a:t>
            </a:r>
          </a:p>
          <a:p>
            <a:r>
              <a:rPr lang="en-GB" sz="2400" dirty="0"/>
              <a:t>Large scale (&gt;1024 nodes)</a:t>
            </a:r>
          </a:p>
          <a:p>
            <a:pPr lvl="1"/>
            <a:r>
              <a:rPr lang="en-GB" sz="2000" dirty="0"/>
              <a:t>Money for building</a:t>
            </a:r>
          </a:p>
          <a:p>
            <a:pPr lvl="1"/>
            <a:r>
              <a:rPr lang="en-GB" sz="2000" dirty="0"/>
              <a:t>Money for power plant</a:t>
            </a:r>
          </a:p>
          <a:p>
            <a:pPr lvl="1"/>
            <a:r>
              <a:rPr lang="en-GB" sz="2000" dirty="0"/>
              <a:t>Current costs range between 20...400 million</a:t>
            </a:r>
            <a:r>
              <a:rPr lang="en-US" sz="2000" dirty="0"/>
              <a:t> Euros</a:t>
            </a:r>
            <a:endParaRPr lang="en-GB" sz="2000" dirty="0"/>
          </a:p>
        </p:txBody>
      </p:sp>
      <p:pic>
        <p:nvPicPr>
          <p:cNvPr id="11270" name="Picture 6" descr="Image result for How Much Do I Have to Pay">
            <a:extLst>
              <a:ext uri="{FF2B5EF4-FFF2-40B4-BE49-F238E27FC236}">
                <a16:creationId xmlns:a16="http://schemas.microsoft.com/office/drawing/2014/main" id="{8A2B0317-87A0-594D-B0CD-750B78810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292" y="3740016"/>
            <a:ext cx="2626532" cy="26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4512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B5055A92-66FF-BB4E-AF20-57FF326896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41A4768-5FCF-3A46-B965-3BED2CEE34AA}" type="slidenum">
              <a:rPr lang="en-US" altLang="en-US"/>
              <a:pPr/>
              <a:t>60</a:t>
            </a:fld>
            <a:endParaRPr lang="en-US" altLang="en-US"/>
          </a:p>
        </p:txBody>
      </p:sp>
      <p:sp>
        <p:nvSpPr>
          <p:cNvPr id="412674" name="Rectangle 2">
            <a:extLst>
              <a:ext uri="{FF2B5EF4-FFF2-40B4-BE49-F238E27FC236}">
                <a16:creationId xmlns:a16="http://schemas.microsoft.com/office/drawing/2014/main" id="{AEB9E88F-57F1-F241-8A9A-AEB54608CF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Job Scheduling</a:t>
            </a:r>
          </a:p>
        </p:txBody>
      </p:sp>
      <p:sp>
        <p:nvSpPr>
          <p:cNvPr id="412675" name="Rectangle 3">
            <a:extLst>
              <a:ext uri="{FF2B5EF4-FFF2-40B4-BE49-F238E27FC236}">
                <a16:creationId xmlns:a16="http://schemas.microsoft.com/office/drawing/2014/main" id="{8CDF1A8B-9F5E-9340-B9CF-5D16B0A485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/>
              <a:t>A job is assigned to resources through a scheduling process</a:t>
            </a:r>
          </a:p>
          <a:p>
            <a:pPr lvl="1"/>
            <a:r>
              <a:rPr lang="en-US" altLang="en-US" dirty="0"/>
              <a:t>responsible for identifying available resources</a:t>
            </a:r>
          </a:p>
          <a:p>
            <a:pPr lvl="1"/>
            <a:r>
              <a:rPr lang="en-US" altLang="en-US" dirty="0"/>
              <a:t>matching job requirements to resources</a:t>
            </a:r>
          </a:p>
          <a:p>
            <a:pPr lvl="1"/>
            <a:r>
              <a:rPr lang="en-US" altLang="en-US" dirty="0"/>
              <a:t>making decision about job ordering and priorities</a:t>
            </a:r>
          </a:p>
          <a:p>
            <a:pPr lvl="1"/>
            <a:endParaRPr lang="en-US" altLang="en-US" sz="2000" dirty="0"/>
          </a:p>
          <a:p>
            <a:r>
              <a:rPr lang="en-US" altLang="en-US" sz="2400" dirty="0"/>
              <a:t>HPC resources are typically subject to high utilization</a:t>
            </a:r>
          </a:p>
          <a:p>
            <a:r>
              <a:rPr lang="en-US" altLang="en-US" sz="2400" dirty="0"/>
              <a:t>Therefore, resources are not immediately available and jobs are queued for future execution</a:t>
            </a:r>
          </a:p>
          <a:p>
            <a:pPr lvl="1"/>
            <a:r>
              <a:rPr lang="en-US" altLang="en-US" dirty="0"/>
              <a:t>time until execution is often quite long (many production systems have an average delay until execution of &gt;1h)</a:t>
            </a:r>
          </a:p>
          <a:p>
            <a:pPr lvl="1"/>
            <a:r>
              <a:rPr lang="en-US" altLang="en-US" dirty="0"/>
              <a:t>jobs may run for a long time (several hours, days or weeks)</a:t>
            </a:r>
          </a:p>
        </p:txBody>
      </p:sp>
    </p:spTree>
    <p:extLst>
      <p:ext uri="{BB962C8B-B14F-4D97-AF65-F5344CB8AC3E}">
        <p14:creationId xmlns:p14="http://schemas.microsoft.com/office/powerpoint/2010/main" val="494519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DA2B856-6637-5841-807F-B7EFA2F667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Accelerators and Many Integrated Cores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E9520E50-7012-5C42-B9F5-104F8920B3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Typical CPUs are not very energy efficient</a:t>
            </a:r>
          </a:p>
          <a:p>
            <a:pPr lvl="1"/>
            <a:r>
              <a:rPr lang="en-US" altLang="en-US"/>
              <a:t>Meant to be general purpose, which requires lots of pieces to the chip</a:t>
            </a:r>
          </a:p>
          <a:p>
            <a:endParaRPr lang="en-US" altLang="en-US"/>
          </a:p>
          <a:p>
            <a:r>
              <a:rPr lang="en-US" altLang="en-US"/>
              <a:t>Accelerators package much more FLOP capabilities with less energy consumption</a:t>
            </a:r>
          </a:p>
          <a:p>
            <a:pPr lvl="1"/>
            <a:r>
              <a:rPr lang="en-US" altLang="en-US"/>
              <a:t>Not exactly general purpose</a:t>
            </a:r>
          </a:p>
          <a:p>
            <a:pPr lvl="1"/>
            <a:r>
              <a:rPr lang="en-US" altLang="en-US"/>
              <a:t>Always requires more work from the programmer</a:t>
            </a:r>
          </a:p>
          <a:p>
            <a:pPr lvl="1"/>
            <a:r>
              <a:rPr lang="en-US" altLang="en-US"/>
              <a:t>Performance improvements and application porting may take significant effort</a:t>
            </a:r>
          </a:p>
        </p:txBody>
      </p:sp>
      <p:sp>
        <p:nvSpPr>
          <p:cNvPr id="45060" name="Date Placeholder 3">
            <a:extLst>
              <a:ext uri="{FF2B5EF4-FFF2-40B4-BE49-F238E27FC236}">
                <a16:creationId xmlns:a16="http://schemas.microsoft.com/office/drawing/2014/main" id="{5FE5869E-255E-414F-B334-73F000DFDE6E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129D72-7D54-624B-912E-C71F031DEDA2}" type="datetime1">
              <a:rPr lang="en-US" altLang="en-US">
                <a:solidFill>
                  <a:srgbClr val="FFFFFF"/>
                </a:solidFill>
              </a:rPr>
              <a:pPr/>
              <a:t>1/29/20</a:t>
            </a:fld>
            <a:endParaRPr lang="en-US" altLang="en-US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2CDAF-C892-F644-8461-8E7A73F48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en-US"/>
              <a:t>Computational Methods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BE20F8-EEE9-9244-8AF2-F1BA945CF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F7054F-0F86-2B41-9879-B4B623BF3A30}" type="slidenum">
              <a:rPr lang="en-US" altLang="en-US"/>
              <a:pPr>
                <a:defRPr/>
              </a:pPr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64463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gpu">
            <a:extLst>
              <a:ext uri="{FF2B5EF4-FFF2-40B4-BE49-F238E27FC236}">
                <a16:creationId xmlns:a16="http://schemas.microsoft.com/office/drawing/2014/main" id="{B3571A86-C97F-F44B-A651-B902B3C18B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2" r="4933"/>
          <a:stretch/>
        </p:blipFill>
        <p:spPr bwMode="auto">
          <a:xfrm>
            <a:off x="6083786" y="-168316"/>
            <a:ext cx="6261330" cy="3932313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Nvidia Titan RTX">
            <a:extLst>
              <a:ext uri="{FF2B5EF4-FFF2-40B4-BE49-F238E27FC236}">
                <a16:creationId xmlns:a16="http://schemas.microsoft.com/office/drawing/2014/main" id="{2EB257AC-0808-2847-BCEC-3707B74981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9" r="-4" b="8019"/>
          <a:stretch/>
        </p:blipFill>
        <p:spPr bwMode="auto">
          <a:xfrm>
            <a:off x="6089904" y="2487166"/>
            <a:ext cx="6263640" cy="4215384"/>
          </a:xfrm>
          <a:prstGeom prst="rect">
            <a:avLst/>
          </a:prstGeom>
          <a:noFill/>
          <a:effectLst>
            <a:softEdge rad="533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22901FED-4FC9-4ED5-8123-C98BCD1616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5538" name="Rectangle 2">
            <a:extLst>
              <a:ext uri="{FF2B5EF4-FFF2-40B4-BE49-F238E27FC236}">
                <a16:creationId xmlns:a16="http://schemas.microsoft.com/office/drawing/2014/main" id="{436C868B-04AA-7B4C-B44D-A498052221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04998" y="798445"/>
            <a:ext cx="4803636" cy="13116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4000" kern="120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GPU Accelerators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80ED8C97-03F6-F44A-97A2-7B555DB478C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804997" y="2272143"/>
            <a:ext cx="4803637" cy="37888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000000"/>
                </a:solidFill>
              </a:rPr>
              <a:t>A graphics processing unit (</a:t>
            </a:r>
            <a:r>
              <a:rPr lang="en-US" altLang="en-US" sz="2000" dirty="0">
                <a:solidFill>
                  <a:srgbClr val="000000"/>
                </a:solidFill>
              </a:rPr>
              <a:t>GPU) as accelerators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NVIDIA GPUs can be used to perform calculations</a:t>
            </a:r>
          </a:p>
          <a:p>
            <a:pPr lvl="1"/>
            <a:r>
              <a:rPr lang="en-US" altLang="en-US" sz="2000" dirty="0">
                <a:solidFill>
                  <a:srgbClr val="000000"/>
                </a:solidFill>
              </a:rPr>
              <a:t>Latest Turing generation offer 130 TFLOPs in a single package</a:t>
            </a:r>
          </a:p>
        </p:txBody>
      </p:sp>
      <p:sp>
        <p:nvSpPr>
          <p:cNvPr id="47109" name="Date Placeholder 4">
            <a:extLst>
              <a:ext uri="{FF2B5EF4-FFF2-40B4-BE49-F238E27FC236}">
                <a16:creationId xmlns:a16="http://schemas.microsoft.com/office/drawing/2014/main" id="{49931C25-0076-2A49-8AD0-5FE76FCEC482}"/>
              </a:ext>
            </a:extLst>
          </p:cNvPr>
          <p:cNvSpPr>
            <a:spLocks noGrp="1"/>
          </p:cNvSpPr>
          <p:nvPr>
            <p:ph type="dt" sz="quarter" idx="10"/>
          </p:nvPr>
        </p:nvSpPr>
        <p:spPr bwMode="auto">
          <a:xfrm>
            <a:off x="7554138" y="6223702"/>
            <a:ext cx="3108065" cy="314067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Aft>
                <a:spcPts val="600"/>
              </a:spcAft>
            </a:pPr>
            <a:fld id="{1717B711-1E1D-984E-A5E3-6005BC06A3C7}" type="datetime1">
              <a:rPr lang="en-US" altLang="en-US" sz="1100">
                <a:solidFill>
                  <a:srgbClr val="898989"/>
                </a:solidFill>
                <a:latin typeface="+mn-lt"/>
              </a:rPr>
              <a:pPr algn="r">
                <a:spcAft>
                  <a:spcPts val="600"/>
                </a:spcAft>
              </a:pPr>
              <a:t>1/30/20</a:t>
            </a:fld>
            <a:endParaRPr lang="en-US" altLang="en-US" sz="1100">
              <a:solidFill>
                <a:srgbClr val="898989"/>
              </a:solidFill>
              <a:latin typeface="+mn-l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DDA31E-7909-B34C-A77F-CD66B3CB8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2B4094F-6283-0945-A237-F5F222A5574A}" type="slidenum">
              <a:rPr lang="en-US" alt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  <a:defRPr/>
              </a:pPr>
              <a:t>62</a:t>
            </a:fld>
            <a:endParaRPr lang="en-US" alt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08428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GPU enabled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981200" y="1417639"/>
            <a:ext cx="8229600" cy="4708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NVIDIA </a:t>
            </a:r>
            <a:r>
              <a:rPr lang="en-US" sz="2400" dirty="0" err="1"/>
              <a:t>quadro</a:t>
            </a:r>
            <a:r>
              <a:rPr lang="en-US" sz="2400" dirty="0"/>
              <a:t> K4200 GPU module (1344 CUDA Cores, 4GB GPU Memory) on KWTRP HPC</a:t>
            </a:r>
          </a:p>
          <a:p>
            <a:endParaRPr lang="en-US" sz="2400" b="1" dirty="0"/>
          </a:p>
          <a:p>
            <a:pPr lvl="1"/>
            <a:r>
              <a:rPr lang="en-US" sz="2000" b="1" dirty="0"/>
              <a:t>CUDASW++: </a:t>
            </a:r>
            <a:r>
              <a:rPr lang="en-US" sz="2000" dirty="0"/>
              <a:t> Smith-Waterman protein database search to perform sequence searches 10x-50x faster than NCBI BLAST</a:t>
            </a:r>
          </a:p>
          <a:p>
            <a:pPr lvl="1"/>
            <a:r>
              <a:rPr lang="en-US" sz="2000" b="1" dirty="0" err="1"/>
              <a:t>BarraCUDA</a:t>
            </a:r>
            <a:r>
              <a:rPr lang="en-US" sz="2000" dirty="0"/>
              <a:t>:  bwa based short read aligner</a:t>
            </a:r>
          </a:p>
          <a:p>
            <a:pPr lvl="1"/>
            <a:r>
              <a:rPr lang="en-US" sz="2000" b="1" dirty="0" err="1"/>
              <a:t>MUMmerGPU</a:t>
            </a:r>
            <a:r>
              <a:rPr lang="en-US" sz="2000" dirty="0"/>
              <a:t>:  high-throughput parallel pairwise local sequence alignment program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132" y="4362769"/>
            <a:ext cx="4843892" cy="240380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98687" y="61673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latin typeface="Big Caslon"/>
                <a:cs typeface="Big Caslon"/>
              </a:rPr>
              <a:t>KB</a:t>
            </a:r>
            <a:r>
              <a:rPr lang="en-US" b="1" dirty="0" err="1">
                <a:solidFill>
                  <a:srgbClr val="E7C805"/>
                </a:solidFill>
                <a:latin typeface="Big Caslon"/>
                <a:cs typeface="Big Caslon"/>
              </a:rPr>
              <a:t>i</a:t>
            </a:r>
            <a:r>
              <a:rPr lang="en-US" b="1" dirty="0" err="1">
                <a:solidFill>
                  <a:srgbClr val="0000FF"/>
                </a:solidFill>
                <a:latin typeface="Big Caslon"/>
                <a:cs typeface="Big Caslon"/>
              </a:rPr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780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err="1"/>
              <a:t>cudasw.sbatch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#!/bin/</a:t>
            </a:r>
            <a:r>
              <a:rPr lang="en-US" sz="1800" b="1" dirty="0" err="1">
                <a:latin typeface="Courier New"/>
                <a:cs typeface="Courier New"/>
              </a:rPr>
              <a:t>env</a:t>
            </a:r>
            <a:r>
              <a:rPr lang="en-US" sz="1800" b="1" dirty="0">
                <a:latin typeface="Courier New"/>
                <a:cs typeface="Courier New"/>
              </a:rPr>
              <a:t> bash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#SBATCH --job-name=</a:t>
            </a:r>
            <a:r>
              <a:rPr lang="en-US" sz="1800" b="1" dirty="0" err="1">
                <a:latin typeface="Courier New"/>
                <a:cs typeface="Courier New"/>
              </a:rPr>
              <a:t>cudasw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#SBATCH --nodes=1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#SBATCH --</a:t>
            </a:r>
            <a:r>
              <a:rPr lang="en-US" sz="1800" b="1" dirty="0" err="1">
                <a:latin typeface="Courier New"/>
                <a:cs typeface="Courier New"/>
              </a:rPr>
              <a:t>ntasks</a:t>
            </a:r>
            <a:r>
              <a:rPr lang="en-US" sz="1800" b="1" dirty="0">
                <a:latin typeface="Courier New"/>
                <a:cs typeface="Courier New"/>
              </a:rPr>
              <a:t>-per-node=20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#SBATCH -p </a:t>
            </a:r>
            <a:r>
              <a:rPr lang="en-US" sz="1800" b="1" dirty="0" err="1">
                <a:latin typeface="Courier New"/>
                <a:cs typeface="Courier New"/>
              </a:rPr>
              <a:t>longrun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#SBATCH -w keklf-cls01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#SBATCH --</a:t>
            </a:r>
            <a:r>
              <a:rPr lang="en-US" sz="1800" b="1" dirty="0" err="1">
                <a:latin typeface="Courier New"/>
                <a:cs typeface="Courier New"/>
              </a:rPr>
              <a:t>gres</a:t>
            </a:r>
            <a:r>
              <a:rPr lang="en-US" sz="1800" b="1" dirty="0">
                <a:latin typeface="Courier New"/>
                <a:cs typeface="Courier New"/>
              </a:rPr>
              <a:t>=gpu:1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#SBATCH --mail-user </a:t>
            </a:r>
            <a:r>
              <a:rPr lang="en-US" sz="1800" b="1" dirty="0" err="1">
                <a:latin typeface="Courier New"/>
                <a:cs typeface="Courier New"/>
              </a:rPr>
              <a:t>evilliers@kemri-wellcome.org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#Command to run. </a:t>
            </a:r>
          </a:p>
          <a:p>
            <a:pPr marL="0" indent="0">
              <a:buNone/>
            </a:pPr>
            <a:endParaRPr lang="en-US" sz="1800" b="1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800" b="1" dirty="0">
                <a:latin typeface="Courier New"/>
                <a:cs typeface="Courier New"/>
              </a:rPr>
              <a:t>module load </a:t>
            </a:r>
            <a:r>
              <a:rPr lang="en-US" sz="1800" b="1" dirty="0" err="1">
                <a:latin typeface="Courier New"/>
                <a:cs typeface="Courier New"/>
              </a:rPr>
              <a:t>cudasw</a:t>
            </a:r>
            <a:r>
              <a:rPr lang="en-US" sz="1800" b="1" dirty="0">
                <a:latin typeface="Courier New"/>
                <a:cs typeface="Courier New"/>
              </a:rPr>
              <a:t>/v3.1.1 </a:t>
            </a:r>
          </a:p>
          <a:p>
            <a:pPr marL="0" indent="0">
              <a:buNone/>
            </a:pPr>
            <a:r>
              <a:rPr lang="en-US" sz="1800" b="1" dirty="0" err="1">
                <a:latin typeface="Courier New"/>
                <a:cs typeface="Courier New"/>
              </a:rPr>
              <a:t>cudasw</a:t>
            </a:r>
            <a:r>
              <a:rPr lang="en-US" sz="1800" b="1" dirty="0">
                <a:latin typeface="Courier New"/>
                <a:cs typeface="Courier New"/>
              </a:rPr>
              <a:t> -query Queries/</a:t>
            </a:r>
            <a:r>
              <a:rPr lang="en-US" sz="1800" b="1" dirty="0" err="1">
                <a:latin typeface="Courier New"/>
                <a:cs typeface="Courier New"/>
              </a:rPr>
              <a:t>all.fasta</a:t>
            </a:r>
            <a:r>
              <a:rPr lang="en-US" sz="1800" b="1" dirty="0">
                <a:latin typeface="Courier New"/>
                <a:cs typeface="Courier New"/>
              </a:rPr>
              <a:t> –</a:t>
            </a:r>
            <a:r>
              <a:rPr lang="en-US" sz="1800" b="1" dirty="0" err="1">
                <a:latin typeface="Courier New"/>
                <a:cs typeface="Courier New"/>
              </a:rPr>
              <a:t>db</a:t>
            </a:r>
            <a:r>
              <a:rPr lang="en-US" sz="1800" b="1" dirty="0">
                <a:latin typeface="Courier New"/>
                <a:cs typeface="Courier New"/>
              </a:rPr>
              <a:t> </a:t>
            </a:r>
            <a:r>
              <a:rPr lang="en-US" sz="1800" b="1" dirty="0" err="1">
                <a:latin typeface="Courier New"/>
                <a:cs typeface="Courier New"/>
              </a:rPr>
              <a:t>uniprot_sprot.fasta</a:t>
            </a:r>
            <a:r>
              <a:rPr lang="en-US" sz="1800" b="1" dirty="0">
                <a:latin typeface="Courier New"/>
                <a:cs typeface="Courier New"/>
              </a:rPr>
              <a:t> -</a:t>
            </a:r>
            <a:r>
              <a:rPr lang="en-US" sz="1800" b="1" dirty="0" err="1">
                <a:latin typeface="Courier New"/>
                <a:cs typeface="Courier New"/>
              </a:rPr>
              <a:t>use_single</a:t>
            </a:r>
            <a:r>
              <a:rPr lang="en-US" sz="1800" b="1" dirty="0">
                <a:latin typeface="Courier New"/>
                <a:cs typeface="Courier New"/>
              </a:rPr>
              <a:t> 1</a:t>
            </a:r>
          </a:p>
        </p:txBody>
      </p:sp>
      <p:sp>
        <p:nvSpPr>
          <p:cNvPr id="4" name="Rectangle 3"/>
          <p:cNvSpPr/>
          <p:nvPr/>
        </p:nvSpPr>
        <p:spPr>
          <a:xfrm>
            <a:off x="9498687" y="61673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latin typeface="Big Caslon"/>
                <a:cs typeface="Big Caslon"/>
              </a:rPr>
              <a:t>KB</a:t>
            </a:r>
            <a:r>
              <a:rPr lang="en-US" b="1" dirty="0" err="1">
                <a:solidFill>
                  <a:srgbClr val="E7C805"/>
                </a:solidFill>
                <a:latin typeface="Big Caslon"/>
                <a:cs typeface="Big Caslon"/>
              </a:rPr>
              <a:t>i</a:t>
            </a:r>
            <a:r>
              <a:rPr lang="en-US" b="1" dirty="0" err="1">
                <a:solidFill>
                  <a:srgbClr val="0000FF"/>
                </a:solidFill>
                <a:latin typeface="Big Caslon"/>
                <a:cs typeface="Big Caslon"/>
              </a:rPr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104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GPU-enabled Smith-Waterman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643" y="1624762"/>
            <a:ext cx="7600581" cy="36084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73012" y="5470014"/>
            <a:ext cx="4304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CUDASW++ compared to BLASTP</a:t>
            </a:r>
          </a:p>
        </p:txBody>
      </p:sp>
      <p:sp>
        <p:nvSpPr>
          <p:cNvPr id="5" name="Rectangle 4"/>
          <p:cNvSpPr/>
          <p:nvPr/>
        </p:nvSpPr>
        <p:spPr>
          <a:xfrm>
            <a:off x="9498687" y="61673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latin typeface="Big Caslon"/>
                <a:cs typeface="Big Caslon"/>
              </a:rPr>
              <a:t>KB</a:t>
            </a:r>
            <a:r>
              <a:rPr lang="en-US" b="1" dirty="0" err="1">
                <a:solidFill>
                  <a:srgbClr val="E7C805"/>
                </a:solidFill>
                <a:latin typeface="Big Caslon"/>
                <a:cs typeface="Big Caslon"/>
              </a:rPr>
              <a:t>i</a:t>
            </a:r>
            <a:r>
              <a:rPr lang="en-US" b="1" dirty="0" err="1">
                <a:solidFill>
                  <a:srgbClr val="0000FF"/>
                </a:solidFill>
                <a:latin typeface="Big Caslon"/>
                <a:cs typeface="Big Caslon"/>
              </a:rPr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08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GPU accelerated Bowtie2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577" y="1538717"/>
            <a:ext cx="5519981" cy="337447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80120" y="4983992"/>
            <a:ext cx="72816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 </a:t>
            </a:r>
            <a:r>
              <a:rPr lang="en-US" sz="2400" dirty="0">
                <a:hlinkClick r:id="rId3"/>
              </a:rPr>
              <a:t>BWT-SW</a:t>
            </a:r>
            <a:r>
              <a:rPr lang="en-US" sz="2400" dirty="0"/>
              <a:t> and </a:t>
            </a:r>
            <a:r>
              <a:rPr lang="en-US" sz="2400" dirty="0">
                <a:hlinkClick r:id="rId4"/>
              </a:rPr>
              <a:t>Bowtie2</a:t>
            </a:r>
            <a:r>
              <a:rPr lang="en-US" sz="2400" dirty="0"/>
              <a:t> compared to </a:t>
            </a:r>
            <a:r>
              <a:rPr lang="en-US" sz="2400" dirty="0" err="1"/>
              <a:t>nvBWT</a:t>
            </a:r>
            <a:r>
              <a:rPr lang="en-US" sz="2400" dirty="0"/>
              <a:t> on human reference genome build </a:t>
            </a:r>
            <a:r>
              <a:rPr lang="en-US" sz="2400" i="1" dirty="0"/>
              <a:t>hg19</a:t>
            </a:r>
            <a:r>
              <a:rPr lang="en-US" sz="2400" dirty="0"/>
              <a:t>.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 </a:t>
            </a:r>
            <a:r>
              <a:rPr lang="en-US" sz="2400" dirty="0" err="1"/>
              <a:t>nvBWT</a:t>
            </a:r>
            <a:r>
              <a:rPr lang="en-US" sz="2400" dirty="0"/>
              <a:t> about 8X and 21X faster than BWT-SW and Bowtie2, respectively. </a:t>
            </a:r>
          </a:p>
        </p:txBody>
      </p:sp>
      <p:sp>
        <p:nvSpPr>
          <p:cNvPr id="5" name="Rectangle 4"/>
          <p:cNvSpPr/>
          <p:nvPr/>
        </p:nvSpPr>
        <p:spPr>
          <a:xfrm>
            <a:off x="9498687" y="61673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latin typeface="Big Caslon"/>
                <a:cs typeface="Big Caslon"/>
              </a:rPr>
              <a:t>KB</a:t>
            </a:r>
            <a:r>
              <a:rPr lang="en-US" b="1" dirty="0" err="1">
                <a:solidFill>
                  <a:srgbClr val="E7C805"/>
                </a:solidFill>
                <a:latin typeface="Big Caslon"/>
                <a:cs typeface="Big Caslon"/>
              </a:rPr>
              <a:t>i</a:t>
            </a:r>
            <a:r>
              <a:rPr lang="en-US" b="1" dirty="0" err="1">
                <a:solidFill>
                  <a:srgbClr val="0000FF"/>
                </a:solidFill>
                <a:latin typeface="Big Caslon"/>
                <a:cs typeface="Big Caslon"/>
              </a:rPr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4206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/>
              <a:t>Pubrec HPC server</a:t>
            </a:r>
            <a:endParaRPr 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81201" y="1784327"/>
            <a:ext cx="42052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/>
          </a:p>
          <a:p>
            <a:r>
              <a:rPr lang="en-US" sz="2400"/>
              <a:t>16 CPUs</a:t>
            </a:r>
          </a:p>
          <a:p>
            <a:r>
              <a:rPr lang="en-US" sz="2400"/>
              <a:t>64 GB RAM</a:t>
            </a:r>
          </a:p>
          <a:p>
            <a:r>
              <a:rPr lang="en-US" sz="2400"/>
              <a:t>8 TB Disk storage</a:t>
            </a:r>
          </a:p>
          <a:p>
            <a:endParaRPr lang="en-US" sz="2400"/>
          </a:p>
          <a:p>
            <a:r>
              <a:rPr lang="en-US" sz="2400"/>
              <a:t>8 TB backup storage server</a:t>
            </a:r>
          </a:p>
          <a:p>
            <a:endParaRPr lang="en-US" sz="2400"/>
          </a:p>
          <a:p>
            <a:r>
              <a:rPr lang="en-US" sz="2400"/>
              <a:t>Centos 7 operating system</a:t>
            </a:r>
          </a:p>
          <a:p>
            <a:r>
              <a:rPr lang="en-US" sz="2400"/>
              <a:t>SLURM job scheduler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770" y="5546829"/>
            <a:ext cx="964987" cy="964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757" y="5272515"/>
            <a:ext cx="2282332" cy="1559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E6A05E-AADD-4A47-83AB-EB5A11C10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770" y="675105"/>
            <a:ext cx="2440044" cy="467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87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</a:t>
            </a:r>
            <a:r>
              <a:rPr lang="en-US" dirty="0" err="1"/>
              <a:t>Pubrec</a:t>
            </a:r>
            <a:r>
              <a:rPr lang="en-US" b="1" dirty="0">
                <a:solidFill>
                  <a:srgbClr val="0000FF"/>
                </a:solidFill>
                <a:latin typeface="Big Caslon"/>
                <a:cs typeface="Big Caslon"/>
              </a:rPr>
              <a:t> </a:t>
            </a:r>
            <a:r>
              <a:rPr lang="en-US" dirty="0"/>
              <a:t>HPC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7645" y="1981200"/>
            <a:ext cx="9096237" cy="4114800"/>
          </a:xfrm>
        </p:spPr>
        <p:txBody>
          <a:bodyPr>
            <a:normAutofit fontScale="92500"/>
          </a:bodyPr>
          <a:lstStyle/>
          <a:p>
            <a:r>
              <a:rPr lang="en-US" sz="2600" dirty="0"/>
              <a:t>Users access the </a:t>
            </a:r>
            <a:r>
              <a:rPr lang="en-US" sz="2600" dirty="0" err="1"/>
              <a:t>Pubrec</a:t>
            </a:r>
            <a:r>
              <a:rPr lang="en-US" sz="2600" dirty="0"/>
              <a:t> HPC server through </a:t>
            </a:r>
            <a:r>
              <a:rPr lang="en-US" sz="2600" dirty="0" err="1"/>
              <a:t>ssh</a:t>
            </a:r>
            <a:r>
              <a:rPr lang="en-US" sz="2600" dirty="0"/>
              <a:t> connection to their user accounts.</a:t>
            </a:r>
          </a:p>
          <a:p>
            <a:r>
              <a:rPr lang="en-US" sz="2600" dirty="0"/>
              <a:t>User account will only be activated after a short induction training session. </a:t>
            </a:r>
          </a:p>
          <a:p>
            <a:r>
              <a:rPr lang="en-US" sz="2600" dirty="0"/>
              <a:t>Only you have access to your directory and workspace.</a:t>
            </a:r>
          </a:p>
          <a:p>
            <a:r>
              <a:rPr lang="en-US" sz="2600" dirty="0"/>
              <a:t>Currently hard disk space usage is not restricted. </a:t>
            </a:r>
          </a:p>
          <a:p>
            <a:pPr lvl="1"/>
            <a:r>
              <a:rPr lang="en-US" sz="2200" dirty="0"/>
              <a:t>However we will regularly check for duplication of large files and remove them.</a:t>
            </a:r>
          </a:p>
          <a:p>
            <a:pPr lvl="2"/>
            <a:r>
              <a:rPr lang="en-US" sz="1900" dirty="0"/>
              <a:t>Use soft links:</a:t>
            </a:r>
          </a:p>
          <a:p>
            <a:pPr marL="914400" lvl="2" indent="0">
              <a:buNone/>
            </a:pPr>
            <a:endParaRPr lang="en-US" dirty="0">
              <a:cs typeface="Courier"/>
            </a:endParaRPr>
          </a:p>
          <a:p>
            <a:pPr marL="114300" indent="0">
              <a:buNone/>
            </a:pPr>
            <a:r>
              <a:rPr lang="en-US" sz="1900" dirty="0">
                <a:latin typeface="Courier"/>
                <a:cs typeface="Courier"/>
              </a:rPr>
              <a:t>ctx.112.fastq -&gt; /home/data/</a:t>
            </a:r>
            <a:r>
              <a:rPr lang="en-US" sz="1900" dirty="0" err="1">
                <a:latin typeface="Courier"/>
                <a:cs typeface="Courier"/>
              </a:rPr>
              <a:t>iontorrent</a:t>
            </a:r>
            <a:r>
              <a:rPr lang="en-US" sz="1900" dirty="0">
                <a:latin typeface="Courier"/>
                <a:cs typeface="Courier"/>
              </a:rPr>
              <a:t>/</a:t>
            </a:r>
            <a:r>
              <a:rPr lang="en-US" sz="1900" dirty="0" err="1">
                <a:latin typeface="Courier"/>
                <a:cs typeface="Courier"/>
              </a:rPr>
              <a:t>ctx_plasma</a:t>
            </a:r>
            <a:r>
              <a:rPr lang="en-US" sz="1900" dirty="0">
                <a:latin typeface="Courier"/>
                <a:cs typeface="Courier"/>
              </a:rPr>
              <a:t>/ctx.112.fastq</a:t>
            </a:r>
            <a:endParaRPr lang="en-US" sz="3300" dirty="0">
              <a:latin typeface="Courier"/>
              <a:cs typeface="Courier"/>
            </a:endParaRPr>
          </a:p>
          <a:p>
            <a:pPr lvl="2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498687" y="6167355"/>
            <a:ext cx="772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0000FF"/>
                </a:solidFill>
                <a:latin typeface="Big Caslon"/>
                <a:cs typeface="Big Caslon"/>
              </a:rPr>
              <a:t>KB</a:t>
            </a:r>
            <a:r>
              <a:rPr lang="en-US" b="1" dirty="0" err="1">
                <a:solidFill>
                  <a:srgbClr val="E7C805"/>
                </a:solidFill>
                <a:latin typeface="Big Caslon"/>
                <a:cs typeface="Big Caslon"/>
              </a:rPr>
              <a:t>i</a:t>
            </a:r>
            <a:r>
              <a:rPr lang="en-US" b="1" dirty="0" err="1">
                <a:solidFill>
                  <a:srgbClr val="0000FF"/>
                </a:solidFill>
                <a:latin typeface="Big Caslon"/>
                <a:cs typeface="Big Caslon"/>
              </a:rPr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328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1" name="Picture 1" descr="DSC_0577.JPG">
            <a:extLst>
              <a:ext uri="{FF2B5EF4-FFF2-40B4-BE49-F238E27FC236}">
                <a16:creationId xmlns:a16="http://schemas.microsoft.com/office/drawing/2014/main" id="{623FA01F-766B-7F4E-BCDB-FE172B6DA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22" y="0"/>
            <a:ext cx="10261436" cy="68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Title 1">
            <a:extLst>
              <a:ext uri="{FF2B5EF4-FFF2-40B4-BE49-F238E27FC236}">
                <a16:creationId xmlns:a16="http://schemas.microsoft.com/office/drawing/2014/main" id="{A144457C-FE80-2943-A4C2-68D515CDA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2488" y="1003300"/>
            <a:ext cx="7772400" cy="1143000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21343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AB5A3-8DB8-C24A-838A-4081ECA12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Fields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AB5E9-8628-7B4F-80B3-526C34CE3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Numerical calculations and simulations</a:t>
            </a:r>
          </a:p>
          <a:p>
            <a:pPr lvl="1"/>
            <a:r>
              <a:rPr lang="en-GB" dirty="0"/>
              <a:t>Particle physics</a:t>
            </a:r>
          </a:p>
          <a:p>
            <a:pPr lvl="1"/>
            <a:r>
              <a:rPr lang="en-GB" dirty="0"/>
              <a:t>Computational fluid dynamics</a:t>
            </a:r>
          </a:p>
          <a:p>
            <a:pPr lvl="1"/>
            <a:r>
              <a:rPr lang="en-GB" dirty="0"/>
              <a:t>Car crash simulations</a:t>
            </a:r>
          </a:p>
          <a:p>
            <a:pPr lvl="1"/>
            <a:r>
              <a:rPr lang="en-GB" dirty="0"/>
              <a:t> Weather forecast</a:t>
            </a:r>
          </a:p>
          <a:p>
            <a:pPr lvl="1"/>
            <a:r>
              <a:rPr lang="en-GB" dirty="0"/>
              <a:t>Commercial database applications</a:t>
            </a:r>
          </a:p>
          <a:p>
            <a:r>
              <a:rPr lang="en-GB" dirty="0"/>
              <a:t>Non-numerical computations</a:t>
            </a:r>
          </a:p>
          <a:p>
            <a:pPr lvl="1"/>
            <a:r>
              <a:rPr lang="en-GB" dirty="0"/>
              <a:t>Chess playing, theorem proving</a:t>
            </a:r>
          </a:p>
          <a:p>
            <a:pPr lvl="1"/>
            <a:r>
              <a:rPr lang="en-GB" dirty="0"/>
              <a:t>Commercial database applications</a:t>
            </a:r>
          </a:p>
          <a:p>
            <a:endParaRPr lang="en-US" dirty="0"/>
          </a:p>
        </p:txBody>
      </p:sp>
      <p:pic>
        <p:nvPicPr>
          <p:cNvPr id="8194" name="Picture 2" descr="Image result for Computational fluid dynamics">
            <a:extLst>
              <a:ext uri="{FF2B5EF4-FFF2-40B4-BE49-F238E27FC236}">
                <a16:creationId xmlns:a16="http://schemas.microsoft.com/office/drawing/2014/main" id="{29F27F63-4171-5546-A023-D62390D9E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222" y="3006436"/>
            <a:ext cx="5123751" cy="30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5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Computational genomics">
            <a:extLst>
              <a:ext uri="{FF2B5EF4-FFF2-40B4-BE49-F238E27FC236}">
                <a16:creationId xmlns:a16="http://schemas.microsoft.com/office/drawing/2014/main" id="{50E00830-4B52-424D-B244-6BB51CD18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09" y="752247"/>
            <a:ext cx="4010891" cy="396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E1126B-DE51-3C43-B2AD-42EE165EC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Application Fields...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E6532-09E4-A549-AE27-B4E5CC7A9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 fields of Bioinformatics</a:t>
            </a:r>
          </a:p>
          <a:p>
            <a:pPr lvl="1"/>
            <a:r>
              <a:rPr lang="en-GB" dirty="0"/>
              <a:t>Computational genomics</a:t>
            </a:r>
          </a:p>
          <a:p>
            <a:pPr lvl="1"/>
            <a:r>
              <a:rPr lang="en-GB" dirty="0"/>
              <a:t>Computational proteomics</a:t>
            </a:r>
          </a:p>
          <a:p>
            <a:pPr lvl="1"/>
            <a:r>
              <a:rPr lang="en-GB" dirty="0"/>
              <a:t>Computational evolutionary biology</a:t>
            </a:r>
          </a:p>
          <a:p>
            <a:pPr lvl="1"/>
            <a:r>
              <a:rPr lang="en-GB" dirty="0"/>
              <a:t> …</a:t>
            </a:r>
          </a:p>
          <a:p>
            <a:r>
              <a:rPr lang="en-GB" dirty="0"/>
              <a:t>In general</a:t>
            </a:r>
          </a:p>
          <a:p>
            <a:pPr lvl="1"/>
            <a:r>
              <a:rPr lang="en-GB" dirty="0"/>
              <a:t>Everything that runs between 1 and 10.000 days</a:t>
            </a:r>
          </a:p>
          <a:p>
            <a:pPr lvl="1"/>
            <a:r>
              <a:rPr lang="en-GB" dirty="0"/>
              <a:t>Everything that uses high volumes of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451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Image result for mega giga tera">
            <a:extLst>
              <a:ext uri="{FF2B5EF4-FFF2-40B4-BE49-F238E27FC236}">
                <a16:creationId xmlns:a16="http://schemas.microsoft.com/office/drawing/2014/main" id="{E43A6F46-CA4B-594F-AAC7-39399D338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1673" y="4328897"/>
            <a:ext cx="4020704" cy="1848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021933-1E0C-EE4E-A60C-C52BF49E0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274E4-B690-D644-A57C-1E67D1FCF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Mega (10</a:t>
            </a:r>
            <a:r>
              <a:rPr lang="en-GB" baseline="30000" dirty="0"/>
              <a:t>6</a:t>
            </a:r>
            <a:r>
              <a:rPr lang="en-GB" dirty="0"/>
              <a:t>) – Giga (10</a:t>
            </a:r>
            <a:r>
              <a:rPr lang="en-GB" baseline="30000" dirty="0"/>
              <a:t>9</a:t>
            </a:r>
            <a:r>
              <a:rPr lang="en-GB" dirty="0"/>
              <a:t>) – Tera (10</a:t>
            </a:r>
            <a:r>
              <a:rPr lang="en-GB" baseline="30000" dirty="0"/>
              <a:t>12</a:t>
            </a:r>
            <a:r>
              <a:rPr lang="en-GB" dirty="0"/>
              <a:t>) – Peta (10</a:t>
            </a:r>
            <a:r>
              <a:rPr lang="en-GB" baseline="30000" dirty="0"/>
              <a:t>15</a:t>
            </a:r>
            <a:r>
              <a:rPr lang="en-GB" dirty="0"/>
              <a:t>) – </a:t>
            </a:r>
            <a:r>
              <a:rPr lang="en-GB" dirty="0" err="1"/>
              <a:t>Exa</a:t>
            </a:r>
            <a:r>
              <a:rPr lang="en-GB" dirty="0"/>
              <a:t> (10</a:t>
            </a:r>
            <a:r>
              <a:rPr lang="en-GB" baseline="30000" dirty="0"/>
              <a:t>18</a:t>
            </a:r>
            <a:r>
              <a:rPr lang="en-GB" dirty="0"/>
              <a:t>)</a:t>
            </a:r>
          </a:p>
          <a:p>
            <a:r>
              <a:rPr lang="en-GB" dirty="0"/>
              <a:t>Computational Performance (Flop/s)</a:t>
            </a:r>
          </a:p>
          <a:p>
            <a:pPr lvl="1"/>
            <a:r>
              <a:rPr lang="en-GB" dirty="0"/>
              <a:t>Flop/s = floating point operations per second</a:t>
            </a:r>
          </a:p>
          <a:p>
            <a:pPr lvl="1"/>
            <a:r>
              <a:rPr lang="en-GB" dirty="0"/>
              <a:t>Modern processor: 3 </a:t>
            </a:r>
            <a:r>
              <a:rPr lang="en-GB" dirty="0" err="1"/>
              <a:t>GFlop</a:t>
            </a:r>
            <a:r>
              <a:rPr lang="en-GB" dirty="0"/>
              <a:t>/s</a:t>
            </a:r>
          </a:p>
          <a:p>
            <a:pPr lvl="1"/>
            <a:r>
              <a:rPr lang="en-GB" dirty="0"/>
              <a:t>Supercomputer: 1.88 </a:t>
            </a:r>
            <a:r>
              <a:rPr lang="en-GB" dirty="0" err="1"/>
              <a:t>ExaFlop</a:t>
            </a:r>
            <a:r>
              <a:rPr lang="en-GB" dirty="0"/>
              <a:t>/s (factor 1,000,000,000)</a:t>
            </a:r>
          </a:p>
          <a:p>
            <a:r>
              <a:rPr lang="en-GB" dirty="0"/>
              <a:t>Network performance (Byte/s)</a:t>
            </a:r>
          </a:p>
          <a:p>
            <a:pPr lvl="1"/>
            <a:r>
              <a:rPr lang="en-GB" dirty="0"/>
              <a:t>Personal computer: 10/100 </a:t>
            </a:r>
            <a:r>
              <a:rPr lang="en-GB" dirty="0" err="1"/>
              <a:t>MByte</a:t>
            </a:r>
            <a:r>
              <a:rPr lang="en-GB" dirty="0"/>
              <a:t>/s</a:t>
            </a:r>
          </a:p>
          <a:p>
            <a:pPr lvl="1"/>
            <a:r>
              <a:rPr lang="en-GB" dirty="0"/>
              <a:t>Supercomputer networks: gigabytes/s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266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3244</Words>
  <Application>Microsoft Macintosh PowerPoint</Application>
  <PresentationFormat>Widescreen</PresentationFormat>
  <Paragraphs>582</Paragraphs>
  <Slides>69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Arial</vt:lpstr>
      <vt:lpstr>Big Caslon</vt:lpstr>
      <vt:lpstr>Calibri</vt:lpstr>
      <vt:lpstr>Calibri Light</vt:lpstr>
      <vt:lpstr>Courier</vt:lpstr>
      <vt:lpstr>Courier New</vt:lpstr>
      <vt:lpstr>Helvetica</vt:lpstr>
      <vt:lpstr>MetaPlusNormal-Roman</vt:lpstr>
      <vt:lpstr>Monotype Sorts</vt:lpstr>
      <vt:lpstr>Office Theme</vt:lpstr>
      <vt:lpstr>Introduction to  High Performance computing</vt:lpstr>
      <vt:lpstr> Why High Performance Computing? </vt:lpstr>
      <vt:lpstr>What Is It?</vt:lpstr>
      <vt:lpstr>What Do I Need?</vt:lpstr>
      <vt:lpstr>What Do I Need...?</vt:lpstr>
      <vt:lpstr>How Much Do I Have to Pay?</vt:lpstr>
      <vt:lpstr>Application Fields</vt:lpstr>
      <vt:lpstr>Application Fields...</vt:lpstr>
      <vt:lpstr>Measures</vt:lpstr>
      <vt:lpstr>Measures...</vt:lpstr>
      <vt:lpstr>Memory Architecture</vt:lpstr>
      <vt:lpstr>Distributed Memory Architecture</vt:lpstr>
      <vt:lpstr>Distributed Memory Architecture...</vt:lpstr>
      <vt:lpstr>Shared Memory Architecture</vt:lpstr>
      <vt:lpstr>Shared Memory Architecture...</vt:lpstr>
      <vt:lpstr>Hybrid Architectures</vt:lpstr>
      <vt:lpstr>Supercomputers vs. Clusters</vt:lpstr>
      <vt:lpstr>Supercomputers vs. Clusters...</vt:lpstr>
      <vt:lpstr>PowerPoint Presentation</vt:lpstr>
      <vt:lpstr>EarthSimulator / NEC</vt:lpstr>
      <vt:lpstr>EarthSimulator / NEC</vt:lpstr>
      <vt:lpstr>BlueGene / IBM</vt:lpstr>
      <vt:lpstr>BlueGene / IBM</vt:lpstr>
      <vt:lpstr>Summit (supercomputer)</vt:lpstr>
      <vt:lpstr>MareNostrum IV</vt:lpstr>
      <vt:lpstr>EMBL – EBI HPC</vt:lpstr>
      <vt:lpstr>Types of computing problems</vt:lpstr>
      <vt:lpstr>Generic bioinformatics use case</vt:lpstr>
      <vt:lpstr>NGS data processing is embarrassingly parallel</vt:lpstr>
      <vt:lpstr>Example: BLAST use case</vt:lpstr>
      <vt:lpstr>Split BLAST by query sequence</vt:lpstr>
      <vt:lpstr>Split target databases &amp; by query</vt:lpstr>
      <vt:lpstr>PowerPoint Presentation</vt:lpstr>
      <vt:lpstr>Parallelization Paradigms...</vt:lpstr>
      <vt:lpstr>Parallelization Support</vt:lpstr>
      <vt:lpstr>Message Passing</vt:lpstr>
      <vt:lpstr>Message Passing...</vt:lpstr>
      <vt:lpstr>Mapping DNA sequences to reference</vt:lpstr>
      <vt:lpstr>Cloud Computing</vt:lpstr>
      <vt:lpstr>Rainbow AWS cloud </vt:lpstr>
      <vt:lpstr>Hyper Converged Infrastructure</vt:lpstr>
      <vt:lpstr>What is available on your desktop?</vt:lpstr>
      <vt:lpstr>High Performance Compute Clusters</vt:lpstr>
      <vt:lpstr>High Performance Linux cluster Job management</vt:lpstr>
      <vt:lpstr>Computational Job</vt:lpstr>
      <vt:lpstr>Resource Management on HPCs</vt:lpstr>
      <vt:lpstr>HPC Management Architecture in General</vt:lpstr>
      <vt:lpstr>Job Submission with SLURM</vt:lpstr>
      <vt:lpstr>SLURM workload manager</vt:lpstr>
      <vt:lpstr>SLURM commands</vt:lpstr>
      <vt:lpstr>SLURM commands ….</vt:lpstr>
      <vt:lpstr>SLURM Queue Structure </vt:lpstr>
      <vt:lpstr>Job Submission with SLURM</vt:lpstr>
      <vt:lpstr>Example: SLURM Job Description</vt:lpstr>
      <vt:lpstr>Job Steps</vt:lpstr>
      <vt:lpstr>SLURM Job Scheduler</vt:lpstr>
      <vt:lpstr>Execution Alternatives</vt:lpstr>
      <vt:lpstr>Job Classifications</vt:lpstr>
      <vt:lpstr>Preemption</vt:lpstr>
      <vt:lpstr>Job Scheduling</vt:lpstr>
      <vt:lpstr>Accelerators and Many Integrated Cores</vt:lpstr>
      <vt:lpstr>GPU Accelerators</vt:lpstr>
      <vt:lpstr>GPU enabled software</vt:lpstr>
      <vt:lpstr>cudasw.sbatch</vt:lpstr>
      <vt:lpstr>GPU-enabled Smith-Waterman</vt:lpstr>
      <vt:lpstr>GPU accelerated Bowtie2</vt:lpstr>
      <vt:lpstr>Pubrec HPC server</vt:lpstr>
      <vt:lpstr>Access to Pubrec HPC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High Performance computing</dc:title>
  <dc:creator>Etienne de Villiers</dc:creator>
  <cp:lastModifiedBy>Etienne de Villiers</cp:lastModifiedBy>
  <cp:revision>3</cp:revision>
  <dcterms:created xsi:type="dcterms:W3CDTF">2020-01-30T08:13:26Z</dcterms:created>
  <dcterms:modified xsi:type="dcterms:W3CDTF">2020-01-30T08:25:02Z</dcterms:modified>
</cp:coreProperties>
</file>